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</p:sldMasterIdLst>
  <p:notesMasterIdLst>
    <p:notesMasterId r:id="rId33"/>
  </p:notesMasterIdLst>
  <p:sldIdLst>
    <p:sldId id="256" r:id="rId6"/>
    <p:sldId id="3888" r:id="rId7"/>
    <p:sldId id="293" r:id="rId8"/>
    <p:sldId id="3846" r:id="rId9"/>
    <p:sldId id="3908" r:id="rId10"/>
    <p:sldId id="3909" r:id="rId11"/>
    <p:sldId id="3916" r:id="rId12"/>
    <p:sldId id="3906" r:id="rId13"/>
    <p:sldId id="266" r:id="rId14"/>
    <p:sldId id="3919" r:id="rId15"/>
    <p:sldId id="3910" r:id="rId16"/>
    <p:sldId id="3930" r:id="rId17"/>
    <p:sldId id="3907" r:id="rId18"/>
    <p:sldId id="3935" r:id="rId19"/>
    <p:sldId id="3943" r:id="rId20"/>
    <p:sldId id="3903" r:id="rId21"/>
    <p:sldId id="3944" r:id="rId22"/>
    <p:sldId id="3941" r:id="rId23"/>
    <p:sldId id="3939" r:id="rId24"/>
    <p:sldId id="3942" r:id="rId25"/>
    <p:sldId id="3852" r:id="rId26"/>
    <p:sldId id="3924" r:id="rId27"/>
    <p:sldId id="3927" r:id="rId28"/>
    <p:sldId id="3926" r:id="rId29"/>
    <p:sldId id="3914" r:id="rId30"/>
    <p:sldId id="3929" r:id="rId31"/>
    <p:sldId id="38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2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C1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B6C22-B369-484C-8C79-C5666BFCEB39}" v="21" dt="2025-11-06T14:01:02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Reginald" userId="46b2b0f4-eec7-426c-9d2d-1dd4c3664997" providerId="ADAL" clId="{14ABE4EA-2169-470F-9261-FA8CD6B49503}"/>
    <pc:docChg chg="undo custSel addSld delSld modSld sldOrd">
      <pc:chgData name="Lawrence, Reginald" userId="46b2b0f4-eec7-426c-9d2d-1dd4c3664997" providerId="ADAL" clId="{14ABE4EA-2169-470F-9261-FA8CD6B49503}" dt="2025-11-06T14:04:16.048" v="707" actId="207"/>
      <pc:docMkLst>
        <pc:docMk/>
      </pc:docMkLst>
      <pc:sldChg chg="del">
        <pc:chgData name="Lawrence, Reginald" userId="46b2b0f4-eec7-426c-9d2d-1dd4c3664997" providerId="ADAL" clId="{14ABE4EA-2169-470F-9261-FA8CD6B49503}" dt="2025-11-06T13:59:29.917" v="695" actId="47"/>
        <pc:sldMkLst>
          <pc:docMk/>
          <pc:sldMk cId="0" sldId="268"/>
        </pc:sldMkLst>
      </pc:sldChg>
      <pc:sldChg chg="del ord">
        <pc:chgData name="Lawrence, Reginald" userId="46b2b0f4-eec7-426c-9d2d-1dd4c3664997" providerId="ADAL" clId="{14ABE4EA-2169-470F-9261-FA8CD6B49503}" dt="2025-11-06T13:59:50.649" v="696" actId="47"/>
        <pc:sldMkLst>
          <pc:docMk/>
          <pc:sldMk cId="0" sldId="275"/>
        </pc:sldMkLst>
      </pc:sldChg>
      <pc:sldChg chg="del">
        <pc:chgData name="Lawrence, Reginald" userId="46b2b0f4-eec7-426c-9d2d-1dd4c3664997" providerId="ADAL" clId="{14ABE4EA-2169-470F-9261-FA8CD6B49503}" dt="2025-11-06T13:49:30.516" v="420" actId="47"/>
        <pc:sldMkLst>
          <pc:docMk/>
          <pc:sldMk cId="0" sldId="277"/>
        </pc:sldMkLst>
      </pc:sldChg>
      <pc:sldChg chg="del">
        <pc:chgData name="Lawrence, Reginald" userId="46b2b0f4-eec7-426c-9d2d-1dd4c3664997" providerId="ADAL" clId="{14ABE4EA-2169-470F-9261-FA8CD6B49503}" dt="2025-11-06T13:53:00.554" v="435" actId="47"/>
        <pc:sldMkLst>
          <pc:docMk/>
          <pc:sldMk cId="34368078" sldId="288"/>
        </pc:sldMkLst>
      </pc:sldChg>
      <pc:sldChg chg="add del">
        <pc:chgData name="Lawrence, Reginald" userId="46b2b0f4-eec7-426c-9d2d-1dd4c3664997" providerId="ADAL" clId="{14ABE4EA-2169-470F-9261-FA8CD6B49503}" dt="2025-11-06T13:49:20.899" v="419" actId="47"/>
        <pc:sldMkLst>
          <pc:docMk/>
          <pc:sldMk cId="2279320229" sldId="3890"/>
        </pc:sldMkLst>
      </pc:sldChg>
      <pc:sldChg chg="modSp add mod">
        <pc:chgData name="Lawrence, Reginald" userId="46b2b0f4-eec7-426c-9d2d-1dd4c3664997" providerId="ADAL" clId="{14ABE4EA-2169-470F-9261-FA8CD6B49503}" dt="2025-11-06T14:01:30.095" v="704" actId="14100"/>
        <pc:sldMkLst>
          <pc:docMk/>
          <pc:sldMk cId="3587822140" sldId="3903"/>
        </pc:sldMkLst>
        <pc:picChg chg="mod">
          <ac:chgData name="Lawrence, Reginald" userId="46b2b0f4-eec7-426c-9d2d-1dd4c3664997" providerId="ADAL" clId="{14ABE4EA-2169-470F-9261-FA8CD6B49503}" dt="2025-11-06T14:01:30.095" v="704" actId="14100"/>
          <ac:picMkLst>
            <pc:docMk/>
            <pc:sldMk cId="3587822140" sldId="3903"/>
            <ac:picMk id="8" creationId="{23349570-5D98-647A-7876-AA2191AB1474}"/>
          </ac:picMkLst>
        </pc:picChg>
      </pc:sldChg>
      <pc:sldChg chg="del">
        <pc:chgData name="Lawrence, Reginald" userId="46b2b0f4-eec7-426c-9d2d-1dd4c3664997" providerId="ADAL" clId="{14ABE4EA-2169-470F-9261-FA8CD6B49503}" dt="2025-11-06T13:53:02.645" v="436" actId="47"/>
        <pc:sldMkLst>
          <pc:docMk/>
          <pc:sldMk cId="1672088267" sldId="3911"/>
        </pc:sldMkLst>
      </pc:sldChg>
      <pc:sldChg chg="del">
        <pc:chgData name="Lawrence, Reginald" userId="46b2b0f4-eec7-426c-9d2d-1dd4c3664997" providerId="ADAL" clId="{14ABE4EA-2169-470F-9261-FA8CD6B49503}" dt="2025-11-06T13:53:23.865" v="437" actId="47"/>
        <pc:sldMkLst>
          <pc:docMk/>
          <pc:sldMk cId="1378586406" sldId="3913"/>
        </pc:sldMkLst>
      </pc:sldChg>
      <pc:sldChg chg="delSp mod">
        <pc:chgData name="Lawrence, Reginald" userId="46b2b0f4-eec7-426c-9d2d-1dd4c3664997" providerId="ADAL" clId="{14ABE4EA-2169-470F-9261-FA8CD6B49503}" dt="2025-11-06T13:59:06.044" v="693" actId="478"/>
        <pc:sldMkLst>
          <pc:docMk/>
          <pc:sldMk cId="3836124993" sldId="3914"/>
        </pc:sldMkLst>
        <pc:spChg chg="del">
          <ac:chgData name="Lawrence, Reginald" userId="46b2b0f4-eec7-426c-9d2d-1dd4c3664997" providerId="ADAL" clId="{14ABE4EA-2169-470F-9261-FA8CD6B49503}" dt="2025-11-06T13:58:58.296" v="691" actId="478"/>
          <ac:spMkLst>
            <pc:docMk/>
            <pc:sldMk cId="3836124993" sldId="3914"/>
            <ac:spMk id="15" creationId="{E1D27F30-C413-DBBD-4371-0BF0B3B72BE4}"/>
          </ac:spMkLst>
        </pc:spChg>
        <pc:grpChg chg="del">
          <ac:chgData name="Lawrence, Reginald" userId="46b2b0f4-eec7-426c-9d2d-1dd4c3664997" providerId="ADAL" clId="{14ABE4EA-2169-470F-9261-FA8CD6B49503}" dt="2025-11-06T13:59:02.869" v="692" actId="478"/>
          <ac:grpSpMkLst>
            <pc:docMk/>
            <pc:sldMk cId="3836124993" sldId="3914"/>
            <ac:grpSpMk id="2" creationId="{F97DF15F-7FE6-CF03-38F4-9FA4DC2A199A}"/>
          </ac:grpSpMkLst>
        </pc:grpChg>
        <pc:grpChg chg="del">
          <ac:chgData name="Lawrence, Reginald" userId="46b2b0f4-eec7-426c-9d2d-1dd4c3664997" providerId="ADAL" clId="{14ABE4EA-2169-470F-9261-FA8CD6B49503}" dt="2025-11-06T13:59:06.044" v="693" actId="478"/>
          <ac:grpSpMkLst>
            <pc:docMk/>
            <pc:sldMk cId="3836124993" sldId="3914"/>
            <ac:grpSpMk id="7" creationId="{F9266FA1-CC7B-8E6B-AC74-EFD926E09409}"/>
          </ac:grpSpMkLst>
        </pc:grpChg>
      </pc:sldChg>
      <pc:sldChg chg="del">
        <pc:chgData name="Lawrence, Reginald" userId="46b2b0f4-eec7-426c-9d2d-1dd4c3664997" providerId="ADAL" clId="{14ABE4EA-2169-470F-9261-FA8CD6B49503}" dt="2025-11-06T13:24:57.743" v="39" actId="47"/>
        <pc:sldMkLst>
          <pc:docMk/>
          <pc:sldMk cId="0" sldId="3920"/>
        </pc:sldMkLst>
      </pc:sldChg>
      <pc:sldChg chg="addSp delSp modSp mod">
        <pc:chgData name="Lawrence, Reginald" userId="46b2b0f4-eec7-426c-9d2d-1dd4c3664997" providerId="ADAL" clId="{14ABE4EA-2169-470F-9261-FA8CD6B49503}" dt="2025-11-06T13:58:31.855" v="690" actId="1076"/>
        <pc:sldMkLst>
          <pc:docMk/>
          <pc:sldMk cId="2905847314" sldId="3926"/>
        </pc:sldMkLst>
        <pc:spChg chg="add del mod">
          <ac:chgData name="Lawrence, Reginald" userId="46b2b0f4-eec7-426c-9d2d-1dd4c3664997" providerId="ADAL" clId="{14ABE4EA-2169-470F-9261-FA8CD6B49503}" dt="2025-11-06T13:56:53.851" v="563"/>
          <ac:spMkLst>
            <pc:docMk/>
            <pc:sldMk cId="2905847314" sldId="3926"/>
            <ac:spMk id="3" creationId="{A1943F7B-9D32-3234-DA84-ED8FC5E07671}"/>
          </ac:spMkLst>
        </pc:spChg>
        <pc:spChg chg="add mod">
          <ac:chgData name="Lawrence, Reginald" userId="46b2b0f4-eec7-426c-9d2d-1dd4c3664997" providerId="ADAL" clId="{14ABE4EA-2169-470F-9261-FA8CD6B49503}" dt="2025-11-06T13:58:31.855" v="690" actId="1076"/>
          <ac:spMkLst>
            <pc:docMk/>
            <pc:sldMk cId="2905847314" sldId="3926"/>
            <ac:spMk id="4" creationId="{D79ECB93-75C4-8DE5-D23D-84A42AF1C4DD}"/>
          </ac:spMkLst>
        </pc:spChg>
      </pc:sldChg>
      <pc:sldChg chg="addSp modSp mod">
        <pc:chgData name="Lawrence, Reginald" userId="46b2b0f4-eec7-426c-9d2d-1dd4c3664997" providerId="ADAL" clId="{14ABE4EA-2169-470F-9261-FA8CD6B49503}" dt="2025-11-06T13:56:12.777" v="560" actId="5793"/>
        <pc:sldMkLst>
          <pc:docMk/>
          <pc:sldMk cId="1870513508" sldId="3927"/>
        </pc:sldMkLst>
        <pc:spChg chg="mod">
          <ac:chgData name="Lawrence, Reginald" userId="46b2b0f4-eec7-426c-9d2d-1dd4c3664997" providerId="ADAL" clId="{14ABE4EA-2169-470F-9261-FA8CD6B49503}" dt="2025-11-06T13:53:53.904" v="440" actId="14100"/>
          <ac:spMkLst>
            <pc:docMk/>
            <pc:sldMk cId="1870513508" sldId="3927"/>
            <ac:spMk id="2" creationId="{696845F0-5571-7B65-3568-9D33DF4952B6}"/>
          </ac:spMkLst>
        </pc:spChg>
        <pc:spChg chg="add mod">
          <ac:chgData name="Lawrence, Reginald" userId="46b2b0f4-eec7-426c-9d2d-1dd4c3664997" providerId="ADAL" clId="{14ABE4EA-2169-470F-9261-FA8CD6B49503}" dt="2025-11-06T13:56:12.777" v="560" actId="5793"/>
          <ac:spMkLst>
            <pc:docMk/>
            <pc:sldMk cId="1870513508" sldId="3927"/>
            <ac:spMk id="3" creationId="{C9986AC8-BC5E-B64D-88AB-5A12529C0DD3}"/>
          </ac:spMkLst>
        </pc:spChg>
      </pc:sldChg>
      <pc:sldChg chg="del">
        <pc:chgData name="Lawrence, Reginald" userId="46b2b0f4-eec7-426c-9d2d-1dd4c3664997" providerId="ADAL" clId="{14ABE4EA-2169-470F-9261-FA8CD6B49503}" dt="2025-11-06T13:59:21.662" v="694" actId="47"/>
        <pc:sldMkLst>
          <pc:docMk/>
          <pc:sldMk cId="3902934688" sldId="3928"/>
        </pc:sldMkLst>
      </pc:sldChg>
      <pc:sldChg chg="delSp modSp mod">
        <pc:chgData name="Lawrence, Reginald" userId="46b2b0f4-eec7-426c-9d2d-1dd4c3664997" providerId="ADAL" clId="{14ABE4EA-2169-470F-9261-FA8CD6B49503}" dt="2025-11-06T12:03:32.142" v="33"/>
        <pc:sldMkLst>
          <pc:docMk/>
          <pc:sldMk cId="3443142149" sldId="3930"/>
        </pc:sldMkLst>
        <pc:spChg chg="del">
          <ac:chgData name="Lawrence, Reginald" userId="46b2b0f4-eec7-426c-9d2d-1dd4c3664997" providerId="ADAL" clId="{14ABE4EA-2169-470F-9261-FA8CD6B49503}" dt="2025-11-06T11:59:02.166" v="0" actId="478"/>
          <ac:spMkLst>
            <pc:docMk/>
            <pc:sldMk cId="3443142149" sldId="3930"/>
            <ac:spMk id="2" creationId="{40F0E87B-6C5D-A0F8-D643-B9E971173465}"/>
          </ac:spMkLst>
        </pc:spChg>
        <pc:spChg chg="mod">
          <ac:chgData name="Lawrence, Reginald" userId="46b2b0f4-eec7-426c-9d2d-1dd4c3664997" providerId="ADAL" clId="{14ABE4EA-2169-470F-9261-FA8CD6B49503}" dt="2025-11-06T11:59:22.487" v="25" actId="20577"/>
          <ac:spMkLst>
            <pc:docMk/>
            <pc:sldMk cId="3443142149" sldId="3930"/>
            <ac:spMk id="5" creationId="{8CEB7C2A-99CF-3ED8-4AA5-4CEDA5FC8279}"/>
          </ac:spMkLst>
        </pc:spChg>
        <pc:spChg chg="mod">
          <ac:chgData name="Lawrence, Reginald" userId="46b2b0f4-eec7-426c-9d2d-1dd4c3664997" providerId="ADAL" clId="{14ABE4EA-2169-470F-9261-FA8CD6B49503}" dt="2025-11-06T12:03:32.142" v="33"/>
          <ac:spMkLst>
            <pc:docMk/>
            <pc:sldMk cId="3443142149" sldId="3930"/>
            <ac:spMk id="7" creationId="{571469F2-9BE1-F023-54EE-C4807512E456}"/>
          </ac:spMkLst>
        </pc:spChg>
      </pc:sldChg>
      <pc:sldChg chg="del">
        <pc:chgData name="Lawrence, Reginald" userId="46b2b0f4-eec7-426c-9d2d-1dd4c3664997" providerId="ADAL" clId="{14ABE4EA-2169-470F-9261-FA8CD6B49503}" dt="2025-11-06T13:25:13.278" v="40" actId="47"/>
        <pc:sldMkLst>
          <pc:docMk/>
          <pc:sldMk cId="1071776176" sldId="3937"/>
        </pc:sldMkLst>
      </pc:sldChg>
      <pc:sldChg chg="delSp modSp mod">
        <pc:chgData name="Lawrence, Reginald" userId="46b2b0f4-eec7-426c-9d2d-1dd4c3664997" providerId="ADAL" clId="{14ABE4EA-2169-470F-9261-FA8CD6B49503}" dt="2025-11-06T14:04:16.048" v="707" actId="207"/>
        <pc:sldMkLst>
          <pc:docMk/>
          <pc:sldMk cId="3688397681" sldId="3939"/>
        </pc:sldMkLst>
        <pc:spChg chg="mod">
          <ac:chgData name="Lawrence, Reginald" userId="46b2b0f4-eec7-426c-9d2d-1dd4c3664997" providerId="ADAL" clId="{14ABE4EA-2169-470F-9261-FA8CD6B49503}" dt="2025-11-06T13:48:27.127" v="415" actId="20577"/>
          <ac:spMkLst>
            <pc:docMk/>
            <pc:sldMk cId="3688397681" sldId="3939"/>
            <ac:spMk id="10" creationId="{409C1A33-2AD9-B4F3-E939-354C810F03BE}"/>
          </ac:spMkLst>
        </pc:spChg>
        <pc:spChg chg="mod">
          <ac:chgData name="Lawrence, Reginald" userId="46b2b0f4-eec7-426c-9d2d-1dd4c3664997" providerId="ADAL" clId="{14ABE4EA-2169-470F-9261-FA8CD6B49503}" dt="2025-11-06T14:04:16.048" v="707" actId="207"/>
          <ac:spMkLst>
            <pc:docMk/>
            <pc:sldMk cId="3688397681" sldId="3939"/>
            <ac:spMk id="11" creationId="{5A6A1E12-F05A-8E1C-C585-3469EF49A573}"/>
          </ac:spMkLst>
        </pc:spChg>
        <pc:spChg chg="del mod">
          <ac:chgData name="Lawrence, Reginald" userId="46b2b0f4-eec7-426c-9d2d-1dd4c3664997" providerId="ADAL" clId="{14ABE4EA-2169-470F-9261-FA8CD6B49503}" dt="2025-11-06T13:33:55.274" v="53" actId="478"/>
          <ac:spMkLst>
            <pc:docMk/>
            <pc:sldMk cId="3688397681" sldId="3939"/>
            <ac:spMk id="15" creationId="{0464FE05-17C8-2A9C-BB72-C04C6B1EC28C}"/>
          </ac:spMkLst>
        </pc:spChg>
      </pc:sldChg>
      <pc:sldChg chg="delSp modSp del mod">
        <pc:chgData name="Lawrence, Reginald" userId="46b2b0f4-eec7-426c-9d2d-1dd4c3664997" providerId="ADAL" clId="{14ABE4EA-2169-470F-9261-FA8CD6B49503}" dt="2025-11-06T13:26:27.869" v="47" actId="47"/>
        <pc:sldMkLst>
          <pc:docMk/>
          <pc:sldMk cId="2801055438" sldId="3940"/>
        </pc:sldMkLst>
        <pc:spChg chg="del mod">
          <ac:chgData name="Lawrence, Reginald" userId="46b2b0f4-eec7-426c-9d2d-1dd4c3664997" providerId="ADAL" clId="{14ABE4EA-2169-470F-9261-FA8CD6B49503}" dt="2025-11-06T13:25:31.532" v="42" actId="478"/>
          <ac:spMkLst>
            <pc:docMk/>
            <pc:sldMk cId="2801055438" sldId="3940"/>
            <ac:spMk id="6" creationId="{B441025D-32C0-3EA9-B856-6A867DA815AD}"/>
          </ac:spMkLst>
        </pc:spChg>
      </pc:sldChg>
      <pc:sldChg chg="modSp mod">
        <pc:chgData name="Lawrence, Reginald" userId="46b2b0f4-eec7-426c-9d2d-1dd4c3664997" providerId="ADAL" clId="{14ABE4EA-2169-470F-9261-FA8CD6B49503}" dt="2025-11-06T13:49:14.343" v="418" actId="27636"/>
        <pc:sldMkLst>
          <pc:docMk/>
          <pc:sldMk cId="3432818458" sldId="3941"/>
        </pc:sldMkLst>
        <pc:spChg chg="mod">
          <ac:chgData name="Lawrence, Reginald" userId="46b2b0f4-eec7-426c-9d2d-1dd4c3664997" providerId="ADAL" clId="{14ABE4EA-2169-470F-9261-FA8CD6B49503}" dt="2025-11-06T13:49:14.343" v="418" actId="27636"/>
          <ac:spMkLst>
            <pc:docMk/>
            <pc:sldMk cId="3432818458" sldId="3941"/>
            <ac:spMk id="5" creationId="{C4192AF6-3F66-F2F5-5D09-89B7B4B902AA}"/>
          </ac:spMkLst>
        </pc:spChg>
      </pc:sldChg>
      <pc:sldChg chg="addSp delSp modSp mod">
        <pc:chgData name="Lawrence, Reginald" userId="46b2b0f4-eec7-426c-9d2d-1dd4c3664997" providerId="ADAL" clId="{14ABE4EA-2169-470F-9261-FA8CD6B49503}" dt="2025-11-06T13:52:12.670" v="434" actId="207"/>
        <pc:sldMkLst>
          <pc:docMk/>
          <pc:sldMk cId="3769079609" sldId="3942"/>
        </pc:sldMkLst>
        <pc:spChg chg="add del mod">
          <ac:chgData name="Lawrence, Reginald" userId="46b2b0f4-eec7-426c-9d2d-1dd4c3664997" providerId="ADAL" clId="{14ABE4EA-2169-470F-9261-FA8CD6B49503}" dt="2025-11-06T13:29:33.245" v="51" actId="478"/>
          <ac:spMkLst>
            <pc:docMk/>
            <pc:sldMk cId="3769079609" sldId="3942"/>
            <ac:spMk id="3" creationId="{184E4B9D-C930-4652-963A-835662009302}"/>
          </ac:spMkLst>
        </pc:spChg>
        <pc:spChg chg="add mod">
          <ac:chgData name="Lawrence, Reginald" userId="46b2b0f4-eec7-426c-9d2d-1dd4c3664997" providerId="ADAL" clId="{14ABE4EA-2169-470F-9261-FA8CD6B49503}" dt="2025-11-06T13:51:37.999" v="426" actId="1076"/>
          <ac:spMkLst>
            <pc:docMk/>
            <pc:sldMk cId="3769079609" sldId="3942"/>
            <ac:spMk id="4" creationId="{2359A690-6008-DAFB-43C9-D8543523E57A}"/>
          </ac:spMkLst>
        </pc:spChg>
        <pc:spChg chg="del mod">
          <ac:chgData name="Lawrence, Reginald" userId="46b2b0f4-eec7-426c-9d2d-1dd4c3664997" providerId="ADAL" clId="{14ABE4EA-2169-470F-9261-FA8CD6B49503}" dt="2025-11-06T13:51:40.320" v="428"/>
          <ac:spMkLst>
            <pc:docMk/>
            <pc:sldMk cId="3769079609" sldId="3942"/>
            <ac:spMk id="10" creationId="{50E43D3E-A63A-FAD4-A37B-5D5A07739EC2}"/>
          </ac:spMkLst>
        </pc:spChg>
        <pc:spChg chg="mod">
          <ac:chgData name="Lawrence, Reginald" userId="46b2b0f4-eec7-426c-9d2d-1dd4c3664997" providerId="ADAL" clId="{14ABE4EA-2169-470F-9261-FA8CD6B49503}" dt="2025-11-06T13:52:12.670" v="434" actId="207"/>
          <ac:spMkLst>
            <pc:docMk/>
            <pc:sldMk cId="3769079609" sldId="3942"/>
            <ac:spMk id="11" creationId="{78579995-AF1A-F190-986F-61268FA1EA38}"/>
          </ac:spMkLst>
        </pc:spChg>
      </pc:sldChg>
      <pc:sldChg chg="modSp add ord">
        <pc:chgData name="Lawrence, Reginald" userId="46b2b0f4-eec7-426c-9d2d-1dd4c3664997" providerId="ADAL" clId="{14ABE4EA-2169-470F-9261-FA8CD6B49503}" dt="2025-11-06T13:25:55.780" v="46"/>
        <pc:sldMkLst>
          <pc:docMk/>
          <pc:sldMk cId="3390713848" sldId="3943"/>
        </pc:sldMkLst>
        <pc:spChg chg="mod">
          <ac:chgData name="Lawrence, Reginald" userId="46b2b0f4-eec7-426c-9d2d-1dd4c3664997" providerId="ADAL" clId="{14ABE4EA-2169-470F-9261-FA8CD6B49503}" dt="2025-11-06T12:05:47.125" v="34"/>
          <ac:spMkLst>
            <pc:docMk/>
            <pc:sldMk cId="3390713848" sldId="3943"/>
            <ac:spMk id="339" creationId="{BF5D7B89-2E15-F77D-9CF0-23E4CE636D82}"/>
          </ac:spMkLst>
        </pc:spChg>
      </pc:sldChg>
      <pc:sldChg chg="add">
        <pc:chgData name="Lawrence, Reginald" userId="46b2b0f4-eec7-426c-9d2d-1dd4c3664997" providerId="ADAL" clId="{14ABE4EA-2169-470F-9261-FA8CD6B49503}" dt="2025-11-06T12:06:22.673" v="37"/>
        <pc:sldMkLst>
          <pc:docMk/>
          <pc:sldMk cId="1551699757" sldId="3944"/>
        </pc:sldMkLst>
      </pc:sldChg>
      <pc:sldMasterChg chg="delSldLayout">
        <pc:chgData name="Lawrence, Reginald" userId="46b2b0f4-eec7-426c-9d2d-1dd4c3664997" providerId="ADAL" clId="{14ABE4EA-2169-470F-9261-FA8CD6B49503}" dt="2025-11-06T13:24:57.743" v="39" actId="47"/>
        <pc:sldMasterMkLst>
          <pc:docMk/>
          <pc:sldMasterMk cId="1788353970" sldId="2147483648"/>
        </pc:sldMasterMkLst>
        <pc:sldLayoutChg chg="del">
          <pc:chgData name="Lawrence, Reginald" userId="46b2b0f4-eec7-426c-9d2d-1dd4c3664997" providerId="ADAL" clId="{14ABE4EA-2169-470F-9261-FA8CD6B49503}" dt="2025-11-06T13:24:57.743" v="39" actId="47"/>
          <pc:sldLayoutMkLst>
            <pc:docMk/>
            <pc:sldMasterMk cId="1788353970" sldId="2147483648"/>
            <pc:sldLayoutMk cId="3039312550" sldId="2147483676"/>
          </pc:sldLayoutMkLst>
        </pc:sldLayoutChg>
      </pc:sldMasterChg>
      <pc:sldMasterChg chg="delSldLayout">
        <pc:chgData name="Lawrence, Reginald" userId="46b2b0f4-eec7-426c-9d2d-1dd4c3664997" providerId="ADAL" clId="{14ABE4EA-2169-470F-9261-FA8CD6B49503}" dt="2025-11-06T13:59:50.649" v="696" actId="47"/>
        <pc:sldMasterMkLst>
          <pc:docMk/>
          <pc:sldMasterMk cId="2631062484" sldId="2147483679"/>
        </pc:sldMasterMkLst>
        <pc:sldLayoutChg chg="del">
          <pc:chgData name="Lawrence, Reginald" userId="46b2b0f4-eec7-426c-9d2d-1dd4c3664997" providerId="ADAL" clId="{14ABE4EA-2169-470F-9261-FA8CD6B49503}" dt="2025-11-06T13:59:50.649" v="696" actId="47"/>
          <pc:sldLayoutMkLst>
            <pc:docMk/>
            <pc:sldMasterMk cId="2631062484" sldId="2147483679"/>
            <pc:sldLayoutMk cId="1127838736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Increase student knowledge of new math standards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Math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2019" custLinFactNeighborY="-22605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2855" custLinFactNeighborY="-22605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2259" custLinFactNeighborY="-22605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pPr>
            <a:buClr>
              <a:srgbClr val="000000"/>
            </a:buClr>
            <a:buSzPts val="1000"/>
          </a:pPr>
          <a:r>
            <a:rPr lang="en-US" b="1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ELA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Improve</a:t>
          </a:r>
          <a:r>
            <a:rPr lang="en-US" baseline="0" dirty="0"/>
            <a:t> student attendance 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average attendance rate from 95% to96%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CCRPI Attendance Rate 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5300" custLinFactNeighborY="-13011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1060" custLinFactNeighborY="-13080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4016" custLinFactNeighborY="-13080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24387" y="744555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Increase student knowledge of new math standards</a:t>
          </a:r>
        </a:p>
      </dsp:txBody>
      <dsp:txXfrm>
        <a:off x="61909" y="782077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74878" y="1120348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74878" y="1226253"/>
        <a:ext cx="319510" cy="317716"/>
      </dsp:txXfrm>
    </dsp:sp>
    <dsp:sp modelId="{810413E1-B41A-4A73-99A1-F0B366F6CDE2}">
      <dsp:nvSpPr>
        <dsp:cNvPr id="0" name=""/>
        <dsp:cNvSpPr/>
      </dsp:nvSpPr>
      <dsp:spPr>
        <a:xfrm>
          <a:off x="3020790" y="744555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Math assessments by 3%</a:t>
          </a:r>
        </a:p>
      </dsp:txBody>
      <dsp:txXfrm>
        <a:off x="3058312" y="782077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65186" y="1120348"/>
          <a:ext cx="443522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65186" y="1226253"/>
        <a:ext cx="310465" cy="317716"/>
      </dsp:txXfrm>
    </dsp:sp>
    <dsp:sp modelId="{E9CF8C3A-61B4-4C28-BC4D-7FA17CF858A9}">
      <dsp:nvSpPr>
        <dsp:cNvPr id="0" name=""/>
        <dsp:cNvSpPr/>
      </dsp:nvSpPr>
      <dsp:spPr>
        <a:xfrm>
          <a:off x="5992812" y="744555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30334" y="782077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None/>
          </a:pPr>
          <a:r>
            <a:rPr lang="en-US" sz="1900" b="1" kern="1200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sz="1900" kern="1200" dirty="0"/>
        </a:p>
      </dsp:txBody>
      <dsp:txXfrm>
        <a:off x="44665" y="585897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55850" y="1030073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 student proficiency on ELA assessments by 3%</a:t>
          </a:r>
        </a:p>
      </dsp:txBody>
      <dsp:txXfrm>
        <a:off x="3033928" y="585897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45112" y="1030073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Milestones and MAP Scores</a:t>
          </a:r>
        </a:p>
      </dsp:txBody>
      <dsp:txXfrm>
        <a:off x="6023190" y="585897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52409" y="559998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</a:t>
          </a:r>
          <a:r>
            <a:rPr lang="en-US" sz="2000" kern="1200" baseline="0" dirty="0"/>
            <a:t> student attendance </a:t>
          </a:r>
          <a:endParaRPr lang="en-US" sz="2000" kern="1200" dirty="0"/>
        </a:p>
      </dsp:txBody>
      <dsp:txXfrm>
        <a:off x="89931" y="597520"/>
        <a:ext cx="2060143" cy="1206068"/>
      </dsp:txXfrm>
    </dsp:sp>
    <dsp:sp modelId="{D61C3C11-0882-4EAF-ABF8-532F091DF920}">
      <dsp:nvSpPr>
        <dsp:cNvPr id="0" name=""/>
        <dsp:cNvSpPr/>
      </dsp:nvSpPr>
      <dsp:spPr>
        <a:xfrm rot="21598971">
          <a:off x="2392062" y="935345"/>
          <a:ext cx="433466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92062" y="1041269"/>
        <a:ext cx="303426" cy="317716"/>
      </dsp:txXfrm>
    </dsp:sp>
    <dsp:sp modelId="{810413E1-B41A-4A73-99A1-F0B366F6CDE2}">
      <dsp:nvSpPr>
        <dsp:cNvPr id="0" name=""/>
        <dsp:cNvSpPr/>
      </dsp:nvSpPr>
      <dsp:spPr>
        <a:xfrm>
          <a:off x="3005459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average attendance rate from 95% to96%</a:t>
          </a:r>
        </a:p>
      </dsp:txBody>
      <dsp:txXfrm>
        <a:off x="3042981" y="596636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53688" y="934907"/>
          <a:ext cx="45164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53688" y="1040812"/>
        <a:ext cx="316153" cy="317716"/>
      </dsp:txXfrm>
    </dsp:sp>
    <dsp:sp modelId="{E9CF8C3A-61B4-4C28-BC4D-7FA17CF858A9}">
      <dsp:nvSpPr>
        <dsp:cNvPr id="0" name=""/>
        <dsp:cNvSpPr/>
      </dsp:nvSpPr>
      <dsp:spPr>
        <a:xfrm>
          <a:off x="5992812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CCRPI Attendance Rate </a:t>
          </a:r>
        </a:p>
      </dsp:txBody>
      <dsp:txXfrm>
        <a:off x="6030334" y="596636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37754ef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33" name="Google Shape;733;g3837754efa7_0_524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5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41275"/>
            <a:ext cx="1771650" cy="9969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39191" tIns="19596" rIns="39191" bIns="19596"/>
          <a:lstStyle/>
          <a:p>
            <a:endParaRPr lang="en-US"/>
          </a:p>
          <a:p>
            <a:r>
              <a:rPr lang="en-US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/>
          </a:p>
          <a:p>
            <a:r>
              <a:rPr lang="en-US"/>
              <a:t>Over the summer, the taskforce has been hard at work reviewing data, exploring options, and engaging in important planning conversations.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/>
          </a:p>
          <a:p>
            <a:r>
              <a:rPr lang="en-US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  <a:p>
            <a:r>
              <a:rPr lang="en-US"/>
              <a:t>Thank you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 report will be presented to the Board at its August 11 meeting, and the options will become public the week of August 18. </a:t>
            </a:r>
          </a:p>
          <a:p>
            <a:endParaRPr lang="en-US"/>
          </a:p>
          <a:p>
            <a:r>
              <a:rPr lang="en-US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/>
          </a:p>
          <a:p>
            <a:r>
              <a:rPr lang="en-US"/>
              <a:t>On each date, there will be a virtual meeting at noon and an in-person meeting at the Central Office at 6PM.</a:t>
            </a:r>
          </a:p>
          <a:p>
            <a:r>
              <a:rPr lang="en-US"/>
              <a:t>   </a:t>
            </a:r>
          </a:p>
          <a:p>
            <a:r>
              <a:rPr lang="en-US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39191" tIns="19596" rIns="39191" bIns="1959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 a reminder this is the district's 2025-2030 Strategic Plan. We will use this as a guide as we continue our work today to develop our school's 2025-2030 Strategic Plan that is aligned to the district's new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are the governance-aligned portions of the school strategic plan that the GO Team will develop. We will dive into specific strategies and actions, as a part of our budget development process that starts in January.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EECF6FD4-5ADA-B8FA-43BC-9ACF8857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>
            <a:extLst>
              <a:ext uri="{FF2B5EF4-FFF2-40B4-BE49-F238E27FC236}">
                <a16:creationId xmlns:a16="http://schemas.microsoft.com/office/drawing/2014/main" id="{969C001D-C9A8-D2C1-95FC-34B71AE63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>
            <a:extLst>
              <a:ext uri="{FF2B5EF4-FFF2-40B4-BE49-F238E27FC236}">
                <a16:creationId xmlns:a16="http://schemas.microsoft.com/office/drawing/2014/main" id="{84B5A353-961E-BAFE-3D41-731C04659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87a0e0debc_5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g387a0e0deb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>
          <a:extLst>
            <a:ext uri="{FF2B5EF4-FFF2-40B4-BE49-F238E27FC236}">
              <a16:creationId xmlns:a16="http://schemas.microsoft.com/office/drawing/2014/main" id="{0E6698B2-D561-64FB-641D-79621B89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>
            <a:extLst>
              <a:ext uri="{FF2B5EF4-FFF2-40B4-BE49-F238E27FC236}">
                <a16:creationId xmlns:a16="http://schemas.microsoft.com/office/drawing/2014/main" id="{3FA7C2E9-0F4D-0C2B-F6D1-134865222C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>
            <a:extLst>
              <a:ext uri="{FF2B5EF4-FFF2-40B4-BE49-F238E27FC236}">
                <a16:creationId xmlns:a16="http://schemas.microsoft.com/office/drawing/2014/main" id="{25131D7A-E3DA-0214-0151-155C8FD78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>
            <a:extLst>
              <a:ext uri="{FF2B5EF4-FFF2-40B4-BE49-F238E27FC236}">
                <a16:creationId xmlns:a16="http://schemas.microsoft.com/office/drawing/2014/main" id="{A9947B16-791D-0C93-7555-162ECF6BB0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57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pPr defTabSz="391912">
              <a:buClr>
                <a:srgbClr val="000000"/>
              </a:buClr>
              <a:defRPr/>
            </a:pPr>
            <a:r>
              <a:rPr lang="en-US" sz="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Notes:</a:t>
            </a:r>
          </a:p>
          <a:p>
            <a:pPr defTabSz="391912">
              <a:buClr>
                <a:srgbClr val="000000"/>
              </a:buClr>
              <a:defRPr/>
            </a:pPr>
            <a:endParaRPr lang="en-US" sz="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17574" indent="-88724" defTabSz="391912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These are aligned to the district’s KPI’s</a:t>
            </a:r>
          </a:p>
          <a:p>
            <a:pPr marL="117574" indent="-88724" defTabSz="391912">
              <a:spcBef>
                <a:spcPts val="429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Before identifying missing data, review what is available on this dashboard for strategic importance.</a:t>
            </a:r>
          </a:p>
          <a:p>
            <a:pPr marL="117574" indent="-88724" defTabSz="391912">
              <a:spcBef>
                <a:spcPts val="429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Where data from SY25-26 has not been released, data from the prior year is used.</a:t>
            </a:r>
          </a:p>
          <a:p>
            <a:pPr marL="117574" indent="-88724" defTabSz="391912">
              <a:spcBef>
                <a:spcPts val="429"/>
              </a:spcBef>
              <a:spcAft>
                <a:spcPts val="429"/>
              </a:spcAft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These are great examples of potential additions to your strategic goals.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1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the APS 2025-2030 Strategic Plan (slide 7)  and your school's KPI sheet to help guide your team's discussion of how your objectives align to the district's new focus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D4B52239-6E7C-7704-54B1-146D9284B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C17EF39-DC8C-67E9-77A7-C36B83647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5593" y="6398103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E6CC2E8C-0CCC-5568-C902-C1B672970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51F58-5227-F1A2-65E1-100014E5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8F3CF802-A0B2-4A5F-AAD0-02B2E6DAE08D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107F-E193-DCEB-4765-E0F6FD9E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6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20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83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7D1-6026-2C2C-EF25-9AC5D581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5E99-513F-3081-8CF1-D6E79F1A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CE3C2-87A2-38C3-ACD1-B85C0677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4E648-5FCE-0943-F1C8-D63A16F8E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C98C4-1E06-BFEA-C1DB-B703029EF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5F045-E317-68C1-9039-3660767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D766868-FF28-409D-8D55-B9C875EB9A9A}" type="datetime1">
              <a:rPr lang="en-US" smtClean="0"/>
              <a:pPr/>
              <a:t>11/6/2025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1DB05-42E9-187D-5B98-CA7BA818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514" y="1888095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6689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7C0F86-AE71-BDCA-7DEE-3556B40C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68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1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9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876300" y="37475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dt" idx="10"/>
          </p:nvPr>
        </p:nvSpPr>
        <p:spPr>
          <a:xfrm>
            <a:off x="64770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ftr" idx="11"/>
          </p:nvPr>
        </p:nvSpPr>
        <p:spPr>
          <a:xfrm>
            <a:off x="3878285" y="62287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ldNum" idx="12"/>
          </p:nvPr>
        </p:nvSpPr>
        <p:spPr>
          <a:xfrm>
            <a:off x="848047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6" name="Google Shape;346;p51"/>
          <p:cNvCxnSpPr/>
          <p:nvPr/>
        </p:nvCxnSpPr>
        <p:spPr>
          <a:xfrm>
            <a:off x="876300" y="360922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51"/>
          <p:cNvCxnSpPr/>
          <p:nvPr/>
        </p:nvCxnSpPr>
        <p:spPr>
          <a:xfrm>
            <a:off x="784270" y="97458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4497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6869430" y="2112219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7115890" y="2504164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01. Content</a:t>
            </a:r>
            <a:endParaRPr/>
          </a:p>
        </p:txBody>
      </p:sp>
      <p:sp>
        <p:nvSpPr>
          <p:cNvPr id="355" name="Google Shape;355;p52"/>
          <p:cNvSpPr/>
          <p:nvPr/>
        </p:nvSpPr>
        <p:spPr>
          <a:xfrm>
            <a:off x="9245520" y="2417634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risus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varius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quam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quisque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id diam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velolutpat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.</a:t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6869430" y="3383216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7115890" y="3775161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02. Content</a:t>
            </a:r>
            <a:endParaRPr/>
          </a:p>
        </p:txBody>
      </p:sp>
      <p:sp>
        <p:nvSpPr>
          <p:cNvPr id="358" name="Google Shape;358;p52"/>
          <p:cNvSpPr/>
          <p:nvPr/>
        </p:nvSpPr>
        <p:spPr>
          <a:xfrm>
            <a:off x="9245520" y="3688631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59" name="Google Shape;359;p52"/>
          <p:cNvSpPr/>
          <p:nvPr/>
        </p:nvSpPr>
        <p:spPr>
          <a:xfrm>
            <a:off x="6869430" y="4654214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7115890" y="5046159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03. Content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9245520" y="4959629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62" name="Google Shape;362;p52"/>
          <p:cNvSpPr/>
          <p:nvPr/>
        </p:nvSpPr>
        <p:spPr>
          <a:xfrm>
            <a:off x="876300" y="2634717"/>
            <a:ext cx="4251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Laoreet suspendisse interdum consectetur libero id faucibus nisl tincidunt. Arcu risus quis varius quam quisque id diam vel. Volutpat consequat mauris nunc congue nisi vitae. </a:t>
            </a:r>
            <a:endParaRPr/>
          </a:p>
        </p:txBody>
      </p:sp>
      <p:sp>
        <p:nvSpPr>
          <p:cNvPr id="363" name="Google Shape;363;p52"/>
          <p:cNvSpPr txBox="1"/>
          <p:nvPr/>
        </p:nvSpPr>
        <p:spPr>
          <a:xfrm>
            <a:off x="1142579" y="4790957"/>
            <a:ext cx="98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0.3 Content</a:t>
            </a: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876300" y="5181600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52"/>
          <p:cNvCxnSpPr/>
          <p:nvPr/>
        </p:nvCxnSpPr>
        <p:spPr>
          <a:xfrm>
            <a:off x="876300" y="4646535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6423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21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436205" y="899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Key Takeaways</a:t>
            </a:r>
            <a:endParaRPr/>
          </a:p>
        </p:txBody>
      </p:sp>
      <p:cxnSp>
        <p:nvCxnSpPr>
          <p:cNvPr id="376" name="Google Shape;376;p54"/>
          <p:cNvCxnSpPr/>
          <p:nvPr/>
        </p:nvCxnSpPr>
        <p:spPr>
          <a:xfrm>
            <a:off x="512406" y="552684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54"/>
          <p:cNvCxnSpPr/>
          <p:nvPr/>
        </p:nvCxnSpPr>
        <p:spPr>
          <a:xfrm>
            <a:off x="512406" y="4515592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54"/>
          <p:cNvCxnSpPr/>
          <p:nvPr/>
        </p:nvCxnSpPr>
        <p:spPr>
          <a:xfrm>
            <a:off x="512406" y="3504345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54"/>
          <p:cNvCxnSpPr/>
          <p:nvPr/>
        </p:nvCxnSpPr>
        <p:spPr>
          <a:xfrm>
            <a:off x="512406" y="249309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4"/>
          <p:cNvSpPr txBox="1"/>
          <p:nvPr/>
        </p:nvSpPr>
        <p:spPr>
          <a:xfrm>
            <a:off x="512407" y="2788024"/>
            <a:ext cx="181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01. Point #1</a:t>
            </a:r>
            <a:endParaRPr/>
          </a:p>
        </p:txBody>
      </p:sp>
      <p:sp>
        <p:nvSpPr>
          <p:cNvPr id="381" name="Google Shape;381;p54"/>
          <p:cNvSpPr/>
          <p:nvPr/>
        </p:nvSpPr>
        <p:spPr>
          <a:xfrm>
            <a:off x="5732105" y="2736438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2" name="Google Shape;382;p54"/>
          <p:cNvSpPr txBox="1"/>
          <p:nvPr/>
        </p:nvSpPr>
        <p:spPr>
          <a:xfrm>
            <a:off x="512407" y="3783538"/>
            <a:ext cx="199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02. Point #2</a:t>
            </a: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5732105" y="3747685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4" name="Google Shape;384;p54"/>
          <p:cNvSpPr txBox="1"/>
          <p:nvPr/>
        </p:nvSpPr>
        <p:spPr>
          <a:xfrm>
            <a:off x="512408" y="4805772"/>
            <a:ext cx="200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03. Point #3</a:t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5732105" y="4758932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6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39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7436EE3B-4D91-73EF-0B37-862CD30F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242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9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001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86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 descr="A blue and white corner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30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>
            <a:spLocks noGrp="1"/>
          </p:cNvSpPr>
          <p:nvPr>
            <p:ph type="pic" idx="2"/>
          </p:nvPr>
        </p:nvSpPr>
        <p:spPr>
          <a:xfrm>
            <a:off x="6848089" y="-385707"/>
            <a:ext cx="4345500" cy="4578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>
            <a:spLocks noGrp="1"/>
          </p:cNvSpPr>
          <p:nvPr>
            <p:ph type="pic" idx="2"/>
          </p:nvPr>
        </p:nvSpPr>
        <p:spPr>
          <a:xfrm>
            <a:off x="897579" y="2879673"/>
            <a:ext cx="5112600" cy="318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>
            <a:spLocks noGrp="1"/>
          </p:cNvSpPr>
          <p:nvPr>
            <p:ph type="pic" idx="2"/>
          </p:nvPr>
        </p:nvSpPr>
        <p:spPr>
          <a:xfrm>
            <a:off x="7370392" y="-152400"/>
            <a:ext cx="3645900" cy="481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 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>
            <a:spLocks noGrp="1"/>
          </p:cNvSpPr>
          <p:nvPr>
            <p:ph type="pic" idx="2"/>
          </p:nvPr>
        </p:nvSpPr>
        <p:spPr>
          <a:xfrm>
            <a:off x="7376870" y="-78658"/>
            <a:ext cx="4926900" cy="6936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46FC63FE-F738-97E8-47D1-6BDDA94D2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B192EB86-26F4-4E35-4516-04F972DBA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08CD392B-9092-7118-D6A2-F13AA62ED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397" y="6356349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17979B4-0901-2F3F-4483-D31E6B812F7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4" r:id="rId17"/>
    <p:sldLayoutId id="2147483677" r:id="rId18"/>
    <p:sldLayoutId id="2147483678" r:id="rId19"/>
    <p:sldLayoutId id="2147483699" r:id="rId20"/>
    <p:sldLayoutId id="2147483700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6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6" descr="A logo with a red swoosh&#10;&#10;AI-generated content may be incorrect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418159" y="5603036"/>
            <a:ext cx="681197" cy="11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062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25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56032"/>
            <a:ext cx="7096933" cy="3253931"/>
          </a:xfrm>
        </p:spPr>
        <p:txBody>
          <a:bodyPr/>
          <a:lstStyle/>
          <a:p>
            <a:r>
              <a:rPr lang="en-US" sz="5400" dirty="0"/>
              <a:t>West Manor Elementary</a:t>
            </a:r>
            <a:br>
              <a:rPr lang="en-US" sz="5400" dirty="0"/>
            </a:br>
            <a:r>
              <a:rPr lang="en-US" sz="5400" dirty="0"/>
              <a:t>GO Team Business Meeting 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DATE 11/11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3677F96-EDD3-5E01-6745-873B9F43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46" y="3026664"/>
            <a:ext cx="3567113" cy="2024320"/>
          </a:xfrm>
          <a:prstGeom prst="rect">
            <a:avLst/>
          </a:prstGeo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29F107C-C6C6-5FBF-9C5F-EC17BFD37D3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481683" y="3051108"/>
            <a:ext cx="3374856" cy="189100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068E8B-256D-024E-0D77-FFF7342C6A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718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 Data</a:t>
            </a:r>
          </a:p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00865F-EF75-BC89-833F-54426DDEF4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261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Mission and Vision</a:t>
            </a:r>
            <a:endParaRPr lang="en-US" sz="2000" b="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0E964772-7F0A-AF8D-E8C9-167EBE5E312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8264849" y="3041987"/>
            <a:ext cx="3576088" cy="202432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7C1A5A-5910-EA70-C8ED-F494542D0C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4849" y="2114771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2030 Goals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694F3-FAB3-C156-2074-A5CB927F1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27" name="Google Shape;819;p104">
            <a:extLst>
              <a:ext uri="{FF2B5EF4-FFF2-40B4-BE49-F238E27FC236}">
                <a16:creationId xmlns:a16="http://schemas.microsoft.com/office/drawing/2014/main" id="{FC050104-08AA-3E6B-809F-675F3288F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641" y="518750"/>
            <a:ext cx="9780587" cy="7078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1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tabLst/>
              <a:defRPr/>
            </a:pPr>
            <a:r>
              <a:rPr lang="en-US" sz="40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</a:t>
            </a: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Our Last Meeting We…</a:t>
            </a:r>
            <a:endParaRPr kumimoji="0" sz="40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F603BF-A9DF-F314-8ED9-95F0C5E183A6}"/>
              </a:ext>
            </a:extLst>
          </p:cNvPr>
          <p:cNvGrpSpPr/>
          <p:nvPr/>
        </p:nvGrpSpPr>
        <p:grpSpPr>
          <a:xfrm>
            <a:off x="97973" y="2187316"/>
            <a:ext cx="612600" cy="629641"/>
            <a:chOff x="97973" y="2187316"/>
            <a:chExt cx="612600" cy="629641"/>
          </a:xfrm>
        </p:grpSpPr>
        <p:sp>
          <p:nvSpPr>
            <p:cNvPr id="28" name="Google Shape;768;p101">
              <a:extLst>
                <a:ext uri="{FF2B5EF4-FFF2-40B4-BE49-F238E27FC236}">
                  <a16:creationId xmlns:a16="http://schemas.microsoft.com/office/drawing/2014/main" id="{869F3850-0541-6FCB-FE25-DB20775CD187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" name="Google Shape;769;p101">
              <a:extLst>
                <a:ext uri="{FF2B5EF4-FFF2-40B4-BE49-F238E27FC236}">
                  <a16:creationId xmlns:a16="http://schemas.microsoft.com/office/drawing/2014/main" id="{46A5D19B-4E7D-8607-4426-389D4FE981D7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19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257FB0-8CEB-A6EB-5DED-10A351FFDE57}"/>
              </a:ext>
            </a:extLst>
          </p:cNvPr>
          <p:cNvGrpSpPr/>
          <p:nvPr/>
        </p:nvGrpSpPr>
        <p:grpSpPr>
          <a:xfrm>
            <a:off x="7653319" y="2166757"/>
            <a:ext cx="612600" cy="623996"/>
            <a:chOff x="7468261" y="2014357"/>
            <a:chExt cx="612600" cy="623996"/>
          </a:xfrm>
        </p:grpSpPr>
        <p:sp>
          <p:nvSpPr>
            <p:cNvPr id="32" name="Google Shape;768;p101">
              <a:extLst>
                <a:ext uri="{FF2B5EF4-FFF2-40B4-BE49-F238E27FC236}">
                  <a16:creationId xmlns:a16="http://schemas.microsoft.com/office/drawing/2014/main" id="{3ECEA9E6-BE38-752B-7F68-E95B04E74075}"/>
                </a:ext>
              </a:extLst>
            </p:cNvPr>
            <p:cNvSpPr/>
            <p:nvPr/>
          </p:nvSpPr>
          <p:spPr>
            <a:xfrm>
              <a:off x="7468261" y="20200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Google Shape;769;p101">
              <a:extLst>
                <a:ext uri="{FF2B5EF4-FFF2-40B4-BE49-F238E27FC236}">
                  <a16:creationId xmlns:a16="http://schemas.microsoft.com/office/drawing/2014/main" id="{74530FAB-934D-837D-E4DA-49DE5724A9E6}"/>
                </a:ext>
              </a:extLst>
            </p:cNvPr>
            <p:cNvSpPr txBox="1"/>
            <p:nvPr/>
          </p:nvSpPr>
          <p:spPr>
            <a:xfrm>
              <a:off x="7599314" y="2014357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46741C-55D3-621F-B5B4-7C2743179C47}"/>
              </a:ext>
            </a:extLst>
          </p:cNvPr>
          <p:cNvGrpSpPr/>
          <p:nvPr/>
        </p:nvGrpSpPr>
        <p:grpSpPr>
          <a:xfrm>
            <a:off x="3875646" y="2101776"/>
            <a:ext cx="612600" cy="629641"/>
            <a:chOff x="97973" y="2187316"/>
            <a:chExt cx="612600" cy="629641"/>
          </a:xfrm>
        </p:grpSpPr>
        <p:sp>
          <p:nvSpPr>
            <p:cNvPr id="35" name="Google Shape;768;p101">
              <a:extLst>
                <a:ext uri="{FF2B5EF4-FFF2-40B4-BE49-F238E27FC236}">
                  <a16:creationId xmlns:a16="http://schemas.microsoft.com/office/drawing/2014/main" id="{D4FD39EB-4E6A-D853-F8C4-45BEDB5D8111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" name="Google Shape;769;p101">
              <a:extLst>
                <a:ext uri="{FF2B5EF4-FFF2-40B4-BE49-F238E27FC236}">
                  <a16:creationId xmlns:a16="http://schemas.microsoft.com/office/drawing/2014/main" id="{3E98C6B7-2097-4EE9-B0A1-3088B3C18F06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61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163882" y="277699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West Manor Mission and Vision: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1167493" y="2087561"/>
            <a:ext cx="6712077" cy="33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587E845-4598-5BE8-87D3-A56688A44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Graphic 3" descr="Repeat with solid fill">
            <a:extLst>
              <a:ext uri="{FF2B5EF4-FFF2-40B4-BE49-F238E27FC236}">
                <a16:creationId xmlns:a16="http://schemas.microsoft.com/office/drawing/2014/main" id="{4906F643-60C0-6799-84DC-FA028504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070070" y="2332666"/>
            <a:ext cx="2876604" cy="287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5108A-DBEB-90EA-A44A-7FB7AB1AEF5D}"/>
              </a:ext>
            </a:extLst>
          </p:cNvPr>
          <p:cNvSpPr txBox="1"/>
          <p:nvPr/>
        </p:nvSpPr>
        <p:spPr>
          <a:xfrm>
            <a:off x="843148" y="1555001"/>
            <a:ext cx="6853220" cy="3899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000" dirty="0"/>
              <a:t>The MISSION</a:t>
            </a:r>
          </a:p>
          <a:p>
            <a:endParaRPr lang="en-US" sz="2000" dirty="0"/>
          </a:p>
          <a:p>
            <a:r>
              <a:rPr lang="en-US" sz="2000" dirty="0"/>
              <a:t>West Manor Elementary School commits to cultivating inquiring, knowledgeable and caring scholars who strive to think, act, and reflect with a value and understanding of multiple cultures, languages, and perceptions. </a:t>
            </a:r>
          </a:p>
          <a:p>
            <a:endParaRPr lang="en-US" sz="2000" dirty="0"/>
          </a:p>
          <a:p>
            <a:r>
              <a:rPr lang="en-US" sz="2000" dirty="0"/>
              <a:t>To this end, the school will work collaboratively with all stakeholders to meet the needs of all learners while providing a safe and supportive learning environment. The school implements a rigorous, inquiry-driven international curriculum which supports the development of socially, emotionally, and academically balanced lifelong learners who are committed to creating a more peaceful world through intercultural understanding and respect. </a:t>
            </a:r>
          </a:p>
          <a:p>
            <a:endParaRPr lang="en-US" sz="2000" dirty="0"/>
          </a:p>
          <a:p>
            <a:r>
              <a:rPr lang="en-US" sz="2000" dirty="0"/>
              <a:t> The VISION</a:t>
            </a:r>
          </a:p>
          <a:p>
            <a:endParaRPr lang="en-US" sz="2000" dirty="0"/>
          </a:p>
          <a:p>
            <a:r>
              <a:rPr lang="en-US" sz="2000" dirty="0"/>
              <a:t>The vision of West manor is to be a nurturing, comprehensive, and high performing school where faculty, staff, parents, and all stakeholders will concertedly prepare our students to become globally productive citizens and leaders.</a:t>
            </a:r>
          </a:p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7604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0BA9-8466-1EE0-8E80-88748880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EB7C2A-99CF-3ED8-4AA5-4CEDA5FC8279}"/>
              </a:ext>
            </a:extLst>
          </p:cNvPr>
          <p:cNvSpPr txBox="1">
            <a:spLocks/>
          </p:cNvSpPr>
          <p:nvPr/>
        </p:nvSpPr>
        <p:spPr>
          <a:xfrm>
            <a:off x="78920" y="163286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en-US" sz="4100" dirty="0">
                <a:solidFill>
                  <a:srgbClr val="C00000"/>
                </a:solidFill>
              </a:rPr>
              <a:t>West Manor 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Proposed Goals for the 2025-2030 Strategic Plan: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7F8766D-A500-FAC2-0C2D-B8DDCED9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1BB249-557B-A990-2480-6C806604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56" r="21714" b="2"/>
          <a:stretch>
            <a:fillRect/>
          </a:stretch>
        </p:blipFill>
        <p:spPr>
          <a:xfrm>
            <a:off x="1167493" y="2087561"/>
            <a:ext cx="2876604" cy="336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469F2-9BE1-F023-54EE-C4807512E456}"/>
              </a:ext>
            </a:extLst>
          </p:cNvPr>
          <p:cNvSpPr txBox="1"/>
          <p:nvPr/>
        </p:nvSpPr>
        <p:spPr>
          <a:xfrm>
            <a:off x="4755767" y="1706563"/>
            <a:ext cx="5538977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35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40% 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on ELA Milestones</a:t>
            </a:r>
            <a:endParaRPr lang="en-U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32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37% 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on Math Milestones</a:t>
            </a:r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During the 2025 School year we will increase the number of students with 10 or less days absent from 74% to 80%</a:t>
            </a:r>
          </a:p>
          <a:p>
            <a:pPr marL="342900" indent="-34290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Aft>
                <a:spcPts val="600"/>
              </a:spcAft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4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AA1F116E-52A2-7A74-2947-34A84347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>
            <a:extLst>
              <a:ext uri="{FF2B5EF4-FFF2-40B4-BE49-F238E27FC236}">
                <a16:creationId xmlns:a16="http://schemas.microsoft.com/office/drawing/2014/main" id="{524298F5-FFB9-625A-D950-34C6E0F2EB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>
            <a:extLst>
              <a:ext uri="{FF2B5EF4-FFF2-40B4-BE49-F238E27FC236}">
                <a16:creationId xmlns:a16="http://schemas.microsoft.com/office/drawing/2014/main" id="{30318820-2202-F39A-366B-80093C30C99E}"/>
              </a:ext>
            </a:extLst>
          </p:cNvPr>
          <p:cNvSpPr txBox="1"/>
          <p:nvPr/>
        </p:nvSpPr>
        <p:spPr>
          <a:xfrm>
            <a:off x="324338" y="114779"/>
            <a:ext cx="11543323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Today’s Focus: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Process: Step 4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>
            <a:extLst>
              <a:ext uri="{FF2B5EF4-FFF2-40B4-BE49-F238E27FC236}">
                <a16:creationId xmlns:a16="http://schemas.microsoft.com/office/drawing/2014/main" id="{9EB0B90C-2D91-4136-ABED-E4EF363FB3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>
            <a:extLst>
              <a:ext uri="{FF2B5EF4-FFF2-40B4-BE49-F238E27FC236}">
                <a16:creationId xmlns:a16="http://schemas.microsoft.com/office/drawing/2014/main" id="{59BA5B23-75F1-8CB5-418E-1612F4A87E45}"/>
              </a:ext>
            </a:extLst>
          </p:cNvPr>
          <p:cNvSpPr txBox="1"/>
          <p:nvPr/>
        </p:nvSpPr>
        <p:spPr>
          <a:xfrm>
            <a:off x="1102298" y="1419896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>
            <a:extLst>
              <a:ext uri="{FF2B5EF4-FFF2-40B4-BE49-F238E27FC236}">
                <a16:creationId xmlns:a16="http://schemas.microsoft.com/office/drawing/2014/main" id="{0608E7DB-FD29-698E-65A9-D2B8EB9AB1DB}"/>
              </a:ext>
            </a:extLst>
          </p:cNvPr>
          <p:cNvSpPr/>
          <p:nvPr/>
        </p:nvSpPr>
        <p:spPr>
          <a:xfrm>
            <a:off x="300275" y="133854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>
            <a:extLst>
              <a:ext uri="{FF2B5EF4-FFF2-40B4-BE49-F238E27FC236}">
                <a16:creationId xmlns:a16="http://schemas.microsoft.com/office/drawing/2014/main" id="{A4FD6A96-1153-7DAE-DF16-BF92AB0EA00F}"/>
              </a:ext>
            </a:extLst>
          </p:cNvPr>
          <p:cNvSpPr txBox="1"/>
          <p:nvPr/>
        </p:nvSpPr>
        <p:spPr>
          <a:xfrm>
            <a:off x="414922" y="132150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>
            <a:extLst>
              <a:ext uri="{FF2B5EF4-FFF2-40B4-BE49-F238E27FC236}">
                <a16:creationId xmlns:a16="http://schemas.microsoft.com/office/drawing/2014/main" id="{A9F98241-EF23-7A63-B02A-3F942806C261}"/>
              </a:ext>
            </a:extLst>
          </p:cNvPr>
          <p:cNvSpPr txBox="1"/>
          <p:nvPr/>
        </p:nvSpPr>
        <p:spPr>
          <a:xfrm>
            <a:off x="1087798" y="4094332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>
            <a:extLst>
              <a:ext uri="{FF2B5EF4-FFF2-40B4-BE49-F238E27FC236}">
                <a16:creationId xmlns:a16="http://schemas.microsoft.com/office/drawing/2014/main" id="{56D172CB-1AC1-039F-733B-CBCB4FD99BE8}"/>
              </a:ext>
            </a:extLst>
          </p:cNvPr>
          <p:cNvSpPr/>
          <p:nvPr/>
        </p:nvSpPr>
        <p:spPr>
          <a:xfrm>
            <a:off x="317281" y="2165448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>
            <a:extLst>
              <a:ext uri="{FF2B5EF4-FFF2-40B4-BE49-F238E27FC236}">
                <a16:creationId xmlns:a16="http://schemas.microsoft.com/office/drawing/2014/main" id="{107FDF4C-5137-2C2F-AC43-24F1E2DF073B}"/>
              </a:ext>
            </a:extLst>
          </p:cNvPr>
          <p:cNvSpPr txBox="1"/>
          <p:nvPr/>
        </p:nvSpPr>
        <p:spPr>
          <a:xfrm>
            <a:off x="431928" y="2148407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>
            <a:extLst>
              <a:ext uri="{FF2B5EF4-FFF2-40B4-BE49-F238E27FC236}">
                <a16:creationId xmlns:a16="http://schemas.microsoft.com/office/drawing/2014/main" id="{EA2A7500-5AF6-056E-020B-369D7CF5C2AC}"/>
              </a:ext>
            </a:extLst>
          </p:cNvPr>
          <p:cNvSpPr/>
          <p:nvPr/>
        </p:nvSpPr>
        <p:spPr>
          <a:xfrm>
            <a:off x="317276" y="300950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>
            <a:extLst>
              <a:ext uri="{FF2B5EF4-FFF2-40B4-BE49-F238E27FC236}">
                <a16:creationId xmlns:a16="http://schemas.microsoft.com/office/drawing/2014/main" id="{FDB6FF3B-EAFF-F490-0AC5-98F83D83FB48}"/>
              </a:ext>
            </a:extLst>
          </p:cNvPr>
          <p:cNvSpPr txBox="1"/>
          <p:nvPr/>
        </p:nvSpPr>
        <p:spPr>
          <a:xfrm>
            <a:off x="431923" y="299246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>
            <a:extLst>
              <a:ext uri="{FF2B5EF4-FFF2-40B4-BE49-F238E27FC236}">
                <a16:creationId xmlns:a16="http://schemas.microsoft.com/office/drawing/2014/main" id="{DB40A0B5-968E-B875-DBF6-84F1764B1315}"/>
              </a:ext>
            </a:extLst>
          </p:cNvPr>
          <p:cNvSpPr txBox="1"/>
          <p:nvPr/>
        </p:nvSpPr>
        <p:spPr>
          <a:xfrm>
            <a:off x="1091664" y="5057024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>
            <a:extLst>
              <a:ext uri="{FF2B5EF4-FFF2-40B4-BE49-F238E27FC236}">
                <a16:creationId xmlns:a16="http://schemas.microsoft.com/office/drawing/2014/main" id="{082873F4-DBFD-3E0A-9368-2FE34FB95365}"/>
              </a:ext>
            </a:extLst>
          </p:cNvPr>
          <p:cNvSpPr/>
          <p:nvPr/>
        </p:nvSpPr>
        <p:spPr>
          <a:xfrm>
            <a:off x="300269" y="4087420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>
            <a:extLst>
              <a:ext uri="{FF2B5EF4-FFF2-40B4-BE49-F238E27FC236}">
                <a16:creationId xmlns:a16="http://schemas.microsoft.com/office/drawing/2014/main" id="{EF275173-1F9C-856D-28F9-6F3AD5B66797}"/>
              </a:ext>
            </a:extLst>
          </p:cNvPr>
          <p:cNvSpPr txBox="1"/>
          <p:nvPr/>
        </p:nvSpPr>
        <p:spPr>
          <a:xfrm>
            <a:off x="414916" y="4070379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>
            <a:extLst>
              <a:ext uri="{FF2B5EF4-FFF2-40B4-BE49-F238E27FC236}">
                <a16:creationId xmlns:a16="http://schemas.microsoft.com/office/drawing/2014/main" id="{F462AE91-5649-65EE-E4A2-2360A9CDE513}"/>
              </a:ext>
            </a:extLst>
          </p:cNvPr>
          <p:cNvSpPr txBox="1"/>
          <p:nvPr/>
        </p:nvSpPr>
        <p:spPr>
          <a:xfrm>
            <a:off x="1044510" y="542975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>
            <a:extLst>
              <a:ext uri="{FF2B5EF4-FFF2-40B4-BE49-F238E27FC236}">
                <a16:creationId xmlns:a16="http://schemas.microsoft.com/office/drawing/2014/main" id="{DDA30C4D-FE86-43B9-FD25-48A283570007}"/>
              </a:ext>
            </a:extLst>
          </p:cNvPr>
          <p:cNvSpPr/>
          <p:nvPr/>
        </p:nvSpPr>
        <p:spPr>
          <a:xfrm>
            <a:off x="317263" y="535651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>
            <a:extLst>
              <a:ext uri="{FF2B5EF4-FFF2-40B4-BE49-F238E27FC236}">
                <a16:creationId xmlns:a16="http://schemas.microsoft.com/office/drawing/2014/main" id="{257346ED-477A-042F-9F38-F364FCBDEAAD}"/>
              </a:ext>
            </a:extLst>
          </p:cNvPr>
          <p:cNvSpPr txBox="1"/>
          <p:nvPr/>
        </p:nvSpPr>
        <p:spPr>
          <a:xfrm>
            <a:off x="431910" y="533947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>
            <a:extLst>
              <a:ext uri="{FF2B5EF4-FFF2-40B4-BE49-F238E27FC236}">
                <a16:creationId xmlns:a16="http://schemas.microsoft.com/office/drawing/2014/main" id="{92F42C3D-D720-058D-17F1-BDF56318C001}"/>
              </a:ext>
            </a:extLst>
          </p:cNvPr>
          <p:cNvSpPr txBox="1"/>
          <p:nvPr/>
        </p:nvSpPr>
        <p:spPr>
          <a:xfrm>
            <a:off x="1087798" y="2946694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>
            <a:extLst>
              <a:ext uri="{FF2B5EF4-FFF2-40B4-BE49-F238E27FC236}">
                <a16:creationId xmlns:a16="http://schemas.microsoft.com/office/drawing/2014/main" id="{DB77053E-067F-A584-0022-E5D251DAEDAC}"/>
              </a:ext>
            </a:extLst>
          </p:cNvPr>
          <p:cNvSpPr txBox="1"/>
          <p:nvPr/>
        </p:nvSpPr>
        <p:spPr>
          <a:xfrm>
            <a:off x="6194513" y="1268533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>
            <a:extLst>
              <a:ext uri="{FF2B5EF4-FFF2-40B4-BE49-F238E27FC236}">
                <a16:creationId xmlns:a16="http://schemas.microsoft.com/office/drawing/2014/main" id="{B5EAC75B-610B-4DE2-7827-3FA8CBC21A07}"/>
              </a:ext>
            </a:extLst>
          </p:cNvPr>
          <p:cNvSpPr txBox="1"/>
          <p:nvPr/>
        </p:nvSpPr>
        <p:spPr>
          <a:xfrm>
            <a:off x="1102298" y="2271628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DE4C-5C03-36A4-3A61-9C5C65E4E818}"/>
              </a:ext>
            </a:extLst>
          </p:cNvPr>
          <p:cNvSpPr/>
          <p:nvPr/>
        </p:nvSpPr>
        <p:spPr>
          <a:xfrm>
            <a:off x="6043321" y="1268533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DD238-0362-755E-D6C6-C0C893D3505F}"/>
              </a:ext>
            </a:extLst>
          </p:cNvPr>
          <p:cNvSpPr/>
          <p:nvPr/>
        </p:nvSpPr>
        <p:spPr>
          <a:xfrm>
            <a:off x="206830" y="4031355"/>
            <a:ext cx="5715400" cy="1315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E10F9E7E-A3CD-B79B-4550-F46E917A0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513" y="1934903"/>
            <a:ext cx="563016" cy="563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2D0AF-9AD8-A24F-BDF4-4A48A8C2F0F0}"/>
              </a:ext>
            </a:extLst>
          </p:cNvPr>
          <p:cNvSpPr/>
          <p:nvPr/>
        </p:nvSpPr>
        <p:spPr>
          <a:xfrm>
            <a:off x="6117529" y="4054894"/>
            <a:ext cx="5078179" cy="778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E3B8A212-76F4-353D-8678-09B162AFB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9730" y="2715352"/>
            <a:ext cx="563016" cy="5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1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10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110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99" name="Google Shape;899;p110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4. Identify 2025-2030 Strategic Objectives </a:t>
              </a:r>
              <a:endPara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00" name="Google Shape;900;p110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110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2" name="Google Shape;902;p110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110"/>
          <p:cNvSpPr txBox="1"/>
          <p:nvPr/>
        </p:nvSpPr>
        <p:spPr>
          <a:xfrm>
            <a:off x="1270000" y="2888325"/>
            <a:ext cx="99060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Reflect on 2020-2025 Strategic Plan (Stop, Continue)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Align Objectives to the District's new Focus Areas</a:t>
            </a: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Review and Discuss Additional Objectives Going Forward (Start)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B51A2010-0FF7-EC07-40E2-D89469D9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>
            <a:extLst>
              <a:ext uri="{FF2B5EF4-FFF2-40B4-BE49-F238E27FC236}">
                <a16:creationId xmlns:a16="http://schemas.microsoft.com/office/drawing/2014/main" id="{13FA2B4D-A871-911F-A11C-37B6B296DD3B}"/>
              </a:ext>
            </a:extLst>
          </p:cNvPr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>
            <a:extLst>
              <a:ext uri="{FF2B5EF4-FFF2-40B4-BE49-F238E27FC236}">
                <a16:creationId xmlns:a16="http://schemas.microsoft.com/office/drawing/2014/main" id="{E1C9BEC3-F36D-C3AA-A963-7E8B49FE0A11}"/>
              </a:ext>
            </a:extLst>
          </p:cNvPr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>
            <a:extLst>
              <a:ext uri="{FF2B5EF4-FFF2-40B4-BE49-F238E27FC236}">
                <a16:creationId xmlns:a16="http://schemas.microsoft.com/office/drawing/2014/main" id="{FDC4C8AC-F988-4D14-22A7-B3E5F7D3D404}"/>
              </a:ext>
            </a:extLst>
          </p:cNvPr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>
            <a:extLst>
              <a:ext uri="{FF2B5EF4-FFF2-40B4-BE49-F238E27FC236}">
                <a16:creationId xmlns:a16="http://schemas.microsoft.com/office/drawing/2014/main" id="{714F39FB-D765-1A15-28A5-3DB26E69B29B}"/>
              </a:ext>
            </a:extLst>
          </p:cNvPr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>
            <a:extLst>
              <a:ext uri="{FF2B5EF4-FFF2-40B4-BE49-F238E27FC236}">
                <a16:creationId xmlns:a16="http://schemas.microsoft.com/office/drawing/2014/main" id="{64933D7A-3DF2-2157-AE29-33CB7A6070F9}"/>
              </a:ext>
            </a:extLst>
          </p:cNvPr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>
            <a:extLst>
              <a:ext uri="{FF2B5EF4-FFF2-40B4-BE49-F238E27FC236}">
                <a16:creationId xmlns:a16="http://schemas.microsoft.com/office/drawing/2014/main" id="{0A81076F-31F6-2669-7BA7-C742CD1414F3}"/>
              </a:ext>
            </a:extLst>
          </p:cNvPr>
          <p:cNvSpPr txBox="1"/>
          <p:nvPr/>
        </p:nvSpPr>
        <p:spPr>
          <a:xfrm>
            <a:off x="4450620" y="135804"/>
            <a:ext cx="3596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>
            <a:extLst>
              <a:ext uri="{FF2B5EF4-FFF2-40B4-BE49-F238E27FC236}">
                <a16:creationId xmlns:a16="http://schemas.microsoft.com/office/drawing/2014/main" id="{B9DA8DC2-2515-6E99-DC59-62CB54F51E26}"/>
              </a:ext>
            </a:extLst>
          </p:cNvPr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>
            <a:extLst>
              <a:ext uri="{FF2B5EF4-FFF2-40B4-BE49-F238E27FC236}">
                <a16:creationId xmlns:a16="http://schemas.microsoft.com/office/drawing/2014/main" id="{BF077F51-26CA-463A-A0AB-D86432F81BE4}"/>
              </a:ext>
            </a:extLst>
          </p:cNvPr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>
            <a:extLst>
              <a:ext uri="{FF2B5EF4-FFF2-40B4-BE49-F238E27FC236}">
                <a16:creationId xmlns:a16="http://schemas.microsoft.com/office/drawing/2014/main" id="{974ACF37-C643-B0B9-03BF-91D736A3E64B}"/>
              </a:ext>
            </a:extLst>
          </p:cNvPr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40%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ELA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>
            <a:extLst>
              <a:ext uri="{FF2B5EF4-FFF2-40B4-BE49-F238E27FC236}">
                <a16:creationId xmlns:a16="http://schemas.microsoft.com/office/drawing/2014/main" id="{2CB38A32-BF1C-25C9-3BEF-12EEA20C8893}"/>
              </a:ext>
            </a:extLst>
          </p:cNvPr>
          <p:cNvSpPr/>
          <p:nvPr/>
        </p:nvSpPr>
        <p:spPr>
          <a:xfrm>
            <a:off x="4313259" y="902527"/>
            <a:ext cx="2287097" cy="9189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32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37%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Math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>
            <a:extLst>
              <a:ext uri="{FF2B5EF4-FFF2-40B4-BE49-F238E27FC236}">
                <a16:creationId xmlns:a16="http://schemas.microsoft.com/office/drawing/2014/main" id="{938146D1-EB76-3136-7608-0E298FF18800}"/>
              </a:ext>
            </a:extLst>
          </p:cNvPr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During the 2025 School year we will increase the number of students with 10 or less days absent from 74% to 80%</a:t>
            </a:r>
          </a:p>
        </p:txBody>
      </p:sp>
      <p:sp>
        <p:nvSpPr>
          <p:cNvPr id="339" name="Google Shape;339;p11">
            <a:extLst>
              <a:ext uri="{FF2B5EF4-FFF2-40B4-BE49-F238E27FC236}">
                <a16:creationId xmlns:a16="http://schemas.microsoft.com/office/drawing/2014/main" id="{BF5D7B89-2E15-F77D-9CF0-23E4CE636D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48F63A3B-78C7-47BE-AE5E-E10140E04643}" type="slidenum">
              <a:rPr lang="en-US" smtClean="0"/>
              <a:pPr algn="r">
                <a:buClr>
                  <a:srgbClr val="000000"/>
                </a:buClr>
                <a:buSzPts val="1200"/>
              </a:pPr>
              <a:t>15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>
            <a:extLst>
              <a:ext uri="{FF2B5EF4-FFF2-40B4-BE49-F238E27FC236}">
                <a16:creationId xmlns:a16="http://schemas.microsoft.com/office/drawing/2014/main" id="{8524B229-4E45-214E-937B-1BC4ADB1565B}"/>
              </a:ext>
            </a:extLst>
          </p:cNvPr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>
            <a:extLst>
              <a:ext uri="{FF2B5EF4-FFF2-40B4-BE49-F238E27FC236}">
                <a16:creationId xmlns:a16="http://schemas.microsoft.com/office/drawing/2014/main" id="{1BCF9E93-58E1-1047-F3AC-C5A7EF6C13A2}"/>
              </a:ext>
            </a:extLst>
          </p:cNvPr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>
            <a:extLst>
              <a:ext uri="{FF2B5EF4-FFF2-40B4-BE49-F238E27FC236}">
                <a16:creationId xmlns:a16="http://schemas.microsoft.com/office/drawing/2014/main" id="{E34CA3FB-2E0C-D2DF-6BB9-D0E73DA59C22}"/>
              </a:ext>
            </a:extLst>
          </p:cNvPr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>
            <a:extLst>
              <a:ext uri="{FF2B5EF4-FFF2-40B4-BE49-F238E27FC236}">
                <a16:creationId xmlns:a16="http://schemas.microsoft.com/office/drawing/2014/main" id="{58DAF961-B657-1586-F715-4B82AFEBA34C}"/>
              </a:ext>
            </a:extLst>
          </p:cNvPr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>
            <a:extLst>
              <a:ext uri="{FF2B5EF4-FFF2-40B4-BE49-F238E27FC236}">
                <a16:creationId xmlns:a16="http://schemas.microsoft.com/office/drawing/2014/main" id="{CA12671F-2F20-C51E-E10F-807BEA3FAD81}"/>
              </a:ext>
            </a:extLst>
          </p:cNvPr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>
            <a:extLst>
              <a:ext uri="{FF2B5EF4-FFF2-40B4-BE49-F238E27FC236}">
                <a16:creationId xmlns:a16="http://schemas.microsoft.com/office/drawing/2014/main" id="{C2C43823-F75D-EEFD-1E31-712C458F1CD5}"/>
              </a:ext>
            </a:extLst>
          </p:cNvPr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>
            <a:extLst>
              <a:ext uri="{FF2B5EF4-FFF2-40B4-BE49-F238E27FC236}">
                <a16:creationId xmlns:a16="http://schemas.microsoft.com/office/drawing/2014/main" id="{8A1CA871-A16E-2C56-4CCC-576476CCCDF2}"/>
              </a:ext>
            </a:extLst>
          </p:cNvPr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>
            <a:extLst>
              <a:ext uri="{FF2B5EF4-FFF2-40B4-BE49-F238E27FC236}">
                <a16:creationId xmlns:a16="http://schemas.microsoft.com/office/drawing/2014/main" id="{ADE5C5B6-CFBA-2E38-8474-B0012B65BF15}"/>
              </a:ext>
            </a:extLst>
          </p:cNvPr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>
            <a:extLst>
              <a:ext uri="{FF2B5EF4-FFF2-40B4-BE49-F238E27FC236}">
                <a16:creationId xmlns:a16="http://schemas.microsoft.com/office/drawing/2014/main" id="{2B7C2AD0-7E6C-E04A-3C06-088E56554A2B}"/>
              </a:ext>
            </a:extLst>
          </p:cNvPr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23427F85-343A-4531-7B61-FD17B609BFA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71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30;p105">
            <a:extLst>
              <a:ext uri="{FF2B5EF4-FFF2-40B4-BE49-F238E27FC236}">
                <a16:creationId xmlns:a16="http://schemas.microsoft.com/office/drawing/2014/main" id="{DA5689CA-9764-21F7-F8D3-CBD324289DB3}"/>
              </a:ext>
            </a:extLst>
          </p:cNvPr>
          <p:cNvSpPr txBox="1"/>
          <p:nvPr/>
        </p:nvSpPr>
        <p:spPr>
          <a:xfrm>
            <a:off x="243866" y="222338"/>
            <a:ext cx="2215800" cy="56784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Guiding Questions for the GO Team to Discuss: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do you notice?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are your wonderings?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you on track?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there specific sub-group performance gaps?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Outside of the “Instructional Core,” what could be a focus area?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349570-5D98-647A-7876-AA2191AB147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2" b="52"/>
          <a:stretch/>
        </p:blipFill>
        <p:spPr>
          <a:xfrm>
            <a:off x="2743200" y="222338"/>
            <a:ext cx="8619343" cy="650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2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/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/>
        </p:nvGraphicFramePr>
        <p:xfrm>
          <a:off x="3199384" y="1211156"/>
          <a:ext cx="8128000" cy="23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/>
        </p:nvGraphicFramePr>
        <p:xfrm>
          <a:off x="3012038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55169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2AC708-4C0B-BA8A-DC5C-B7ED224B4708}"/>
              </a:ext>
            </a:extLst>
          </p:cNvPr>
          <p:cNvSpPr txBox="1">
            <a:spLocks/>
          </p:cNvSpPr>
          <p:nvPr/>
        </p:nvSpPr>
        <p:spPr>
          <a:xfrm>
            <a:off x="304799" y="103869"/>
            <a:ext cx="11146972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tabLst/>
              <a:defRPr/>
            </a:pP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Identifying 2025-2030 Strategic </a:t>
            </a:r>
            <a:r>
              <a:rPr lang="en-US" sz="2700" i="0" u="none" strike="noStrike" cap="none">
                <a:solidFill>
                  <a:schemeClr val="dk1"/>
                </a:solidFill>
              </a:rPr>
              <a:t>Objectives</a:t>
            </a: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: Continue Discussion</a:t>
            </a:r>
          </a:p>
        </p:txBody>
      </p:sp>
      <p:pic>
        <p:nvPicPr>
          <p:cNvPr id="4" name="Google Shape;954;p112">
            <a:extLst>
              <a:ext uri="{FF2B5EF4-FFF2-40B4-BE49-F238E27FC236}">
                <a16:creationId xmlns:a16="http://schemas.microsoft.com/office/drawing/2014/main" id="{BD789BD4-1789-5023-7789-90F6B2ECAE3C}"/>
              </a:ext>
            </a:extLst>
          </p:cNvPr>
          <p:cNvPicPr preferRelativeResize="0"/>
          <p:nvPr/>
        </p:nvPicPr>
        <p:blipFill>
          <a:blip r:embed="rId2"/>
          <a:srcRect l="14014" r="16131" b="-3"/>
          <a:stretch>
            <a:fillRect/>
          </a:stretch>
        </p:blipFill>
        <p:spPr>
          <a:xfrm>
            <a:off x="7529648" y="1346127"/>
            <a:ext cx="3040379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92AF6-3F66-F2F5-5D09-89B7B4B902AA}"/>
              </a:ext>
            </a:extLst>
          </p:cNvPr>
          <p:cNvSpPr txBox="1"/>
          <p:nvPr/>
        </p:nvSpPr>
        <p:spPr>
          <a:xfrm>
            <a:off x="557023" y="1159328"/>
            <a:ext cx="5941748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5.Increasing Teacher knowledge of Standards </a:t>
            </a:r>
            <a:endParaRPr lang="en-US" sz="24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6.Increase Teacher knowledge of IB Program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lang="en-US" sz="24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 Provide support to students and stakeholders in need</a:t>
            </a:r>
          </a:p>
          <a:p>
            <a:pPr lvl="0" defTabSz="457200">
              <a:spcAft>
                <a:spcPts val="600"/>
              </a:spcAft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1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9;p103">
            <a:extLst>
              <a:ext uri="{FF2B5EF4-FFF2-40B4-BE49-F238E27FC236}">
                <a16:creationId xmlns:a16="http://schemas.microsoft.com/office/drawing/2014/main" id="{409C1A33-2AD9-B4F3-E939-354C810F03BE}"/>
              </a:ext>
            </a:extLst>
          </p:cNvPr>
          <p:cNvSpPr txBox="1"/>
          <p:nvPr/>
        </p:nvSpPr>
        <p:spPr>
          <a:xfrm>
            <a:off x="527090" y="1559786"/>
            <a:ext cx="5365551" cy="331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Increasing Teacher knowledge of Standards </a:t>
            </a:r>
            <a:endParaRPr lang="en-US" sz="14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Increase student knowledge in numbers and operations domain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 support to students and stakeholders in need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student attendance and decrease suspension rate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Teacher knowledge of IB Program</a:t>
            </a: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Continue to provide clubs and extra curricular activities </a:t>
            </a: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defRPr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5A6A1E12-F05A-8E1C-C585-3469EF49A573}"/>
              </a:ext>
            </a:extLst>
          </p:cNvPr>
          <p:cNvSpPr txBox="1"/>
          <p:nvPr/>
        </p:nvSpPr>
        <p:spPr>
          <a:xfrm>
            <a:off x="5892641" y="1336576"/>
            <a:ext cx="5573486" cy="198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38150" indent="-2857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Implement high quality, relevant, and engaging materials and professional learning in all core content areas</a:t>
            </a:r>
          </a:p>
          <a:p>
            <a:pPr marL="438150" indent="-2857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3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Retain effective staff while training and promoting from within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indent="-1714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 stakeholder knowledge of school data and how to assist</a:t>
            </a:r>
          </a:p>
          <a:p>
            <a:pPr marL="171450" indent="-1714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 communication and partnerships with stakeholders </a:t>
            </a:r>
            <a:endParaRPr lang="en-US" sz="12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Maximize facility usage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E5B3A-3E1B-456C-25A1-8DD2B2A6B93E}"/>
              </a:ext>
            </a:extLst>
          </p:cNvPr>
          <p:cNvSpPr txBox="1"/>
          <p:nvPr/>
        </p:nvSpPr>
        <p:spPr>
          <a:xfrm>
            <a:off x="60267" y="879676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2AE49-684C-D8F1-3A03-A26F73A10ADB}"/>
              </a:ext>
            </a:extLst>
          </p:cNvPr>
          <p:cNvSpPr txBox="1"/>
          <p:nvPr/>
        </p:nvSpPr>
        <p:spPr>
          <a:xfrm>
            <a:off x="5892641" y="880843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6C2B2-A781-B111-DBBB-B05627593D11}"/>
              </a:ext>
            </a:extLst>
          </p:cNvPr>
          <p:cNvSpPr txBox="1">
            <a:spLocks/>
          </p:cNvSpPr>
          <p:nvPr/>
        </p:nvSpPr>
        <p:spPr>
          <a:xfrm>
            <a:off x="57916" y="115998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200"/>
              <a:t>Aligning Your Objectives to the District's New Focus Areas</a:t>
            </a:r>
            <a:endParaRPr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39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8C8E05-4B70-5091-85B1-0D7BBEB8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2763748" cy="1037690"/>
          </a:xfrm>
        </p:spPr>
        <p:txBody>
          <a:bodyPr/>
          <a:lstStyle/>
          <a:p>
            <a:r>
              <a:rPr lang="en-US" b="1">
                <a:latin typeface="Tenorite"/>
                <a:cs typeface="Poppins"/>
              </a:rPr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3C9F5-9CEB-264B-5336-19ABFCFF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B36B1-9E40-081E-C2C9-59889E07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5" t="-19130" r="290" b="19130"/>
          <a:stretch>
            <a:fillRect/>
          </a:stretch>
        </p:blipFill>
        <p:spPr>
          <a:xfrm>
            <a:off x="11125200" y="-1391478"/>
            <a:ext cx="1066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1F689-B02A-6D5D-64A9-6B2ED5A1914C}"/>
              </a:ext>
            </a:extLst>
          </p:cNvPr>
          <p:cNvSpPr txBox="1"/>
          <p:nvPr/>
        </p:nvSpPr>
        <p:spPr>
          <a:xfrm>
            <a:off x="2437115" y="1181867"/>
            <a:ext cx="73177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Action Items </a:t>
            </a:r>
            <a:endParaRPr lang="en-US" sz="1600" dirty="0"/>
          </a:p>
          <a:p>
            <a:pPr lvl="1"/>
            <a:r>
              <a:rPr lang="en-US" dirty="0"/>
              <a:t>Approval of Agenda </a:t>
            </a:r>
            <a:endParaRPr lang="en-US" sz="1600" dirty="0"/>
          </a:p>
          <a:p>
            <a:pPr lvl="1"/>
            <a:r>
              <a:rPr lang="en-US" dirty="0"/>
              <a:t>Approval of Previous Minutes</a:t>
            </a:r>
            <a:endParaRPr lang="en-US" sz="1600" dirty="0"/>
          </a:p>
          <a:p>
            <a:r>
              <a:rPr lang="en-US" b="1" dirty="0"/>
              <a:t>Discussion Items </a:t>
            </a:r>
            <a:r>
              <a:rPr lang="en-US" i="1" dirty="0"/>
              <a:t>(add items as needed)</a:t>
            </a:r>
            <a:endParaRPr lang="en-US" dirty="0"/>
          </a:p>
          <a:p>
            <a:pPr lvl="1"/>
            <a:r>
              <a:rPr lang="en-US" dirty="0"/>
              <a:t>2025-2030 Strategic Plan Development</a:t>
            </a:r>
            <a:endParaRPr lang="en-US" sz="1600" dirty="0"/>
          </a:p>
          <a:p>
            <a:pPr lvl="2"/>
            <a:r>
              <a:rPr lang="en-US" dirty="0"/>
              <a:t>Confirm Mission/Vision, Goals from Previous Meeting</a:t>
            </a:r>
            <a:endParaRPr lang="en-US" sz="1600" dirty="0"/>
          </a:p>
          <a:p>
            <a:pPr lvl="2"/>
            <a:r>
              <a:rPr lang="en-US" dirty="0"/>
              <a:t>Develop 2025-2030 Strategic Plan Objectives</a:t>
            </a:r>
            <a:endParaRPr lang="en-US" sz="1600" dirty="0"/>
          </a:p>
          <a:p>
            <a:pPr lvl="0"/>
            <a:r>
              <a:rPr lang="en-US" b="1" dirty="0"/>
              <a:t>Information Items </a:t>
            </a:r>
            <a:r>
              <a:rPr lang="en-US" dirty="0"/>
              <a:t>Principal’s Report</a:t>
            </a:r>
            <a:endParaRPr lang="en-US" sz="1600" dirty="0"/>
          </a:p>
          <a:p>
            <a:pPr lvl="1"/>
            <a:r>
              <a:rPr lang="en-US" dirty="0"/>
              <a:t>Cluster Advisory Team Report </a:t>
            </a:r>
            <a:endParaRPr lang="en-US" i="1" dirty="0"/>
          </a:p>
          <a:p>
            <a:pPr lvl="1"/>
            <a:r>
              <a:rPr lang="en-US" dirty="0"/>
              <a:t>APS Forward 2040 –Facilities Plan Update </a:t>
            </a:r>
            <a:r>
              <a:rPr lang="en-US" b="1" dirty="0"/>
              <a:t>Announcements </a:t>
            </a:r>
            <a:endParaRPr lang="en-US" b="1" i="1" dirty="0"/>
          </a:p>
          <a:p>
            <a:r>
              <a:rPr lang="en-US" b="1" dirty="0"/>
              <a:t>Public Comment </a:t>
            </a:r>
          </a:p>
          <a:p>
            <a:r>
              <a:rPr lang="en-US" b="1" dirty="0"/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4004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6E15-E5D5-D4B6-11DD-EAC1C873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EBF5-6E30-E413-3F3D-3522EE1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95870"/>
            <a:ext cx="11146972" cy="1115332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100" b="1" dirty="0">
                <a:latin typeface="Roboto"/>
                <a:ea typeface="Roboto"/>
                <a:cs typeface="Roboto"/>
                <a:sym typeface="Roboto"/>
              </a:rPr>
              <a:t>Guiding Questions: </a:t>
            </a:r>
            <a:r>
              <a:rPr lang="en-US" sz="3100" dirty="0">
                <a:latin typeface="Roboto"/>
                <a:ea typeface="Roboto"/>
                <a:cs typeface="Roboto"/>
                <a:sym typeface="Roboto"/>
              </a:rPr>
              <a:t>Are there any new “objectives” we must </a:t>
            </a:r>
            <a:r>
              <a:rPr lang="en-US" sz="31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3100" dirty="0">
                <a:latin typeface="Roboto"/>
                <a:ea typeface="Roboto"/>
                <a:cs typeface="Roboto"/>
                <a:sym typeface="Roboto"/>
              </a:rPr>
              <a:t> to completely address our 2025-2030 Strategic Goals? Do we have 1-2 Objectives to support each Focus Area? </a:t>
            </a:r>
            <a:br>
              <a:rPr lang="en-US" b="1" dirty="0">
                <a:latin typeface="Roboto"/>
                <a:ea typeface="Roboto"/>
                <a:cs typeface="Roboto"/>
                <a:sym typeface="Roboto"/>
              </a:rPr>
            </a:br>
            <a:endParaRPr lang="en-US" dirty="0"/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78579995-AF1A-F190-986F-61268FA1EA38}"/>
              </a:ext>
            </a:extLst>
          </p:cNvPr>
          <p:cNvSpPr txBox="1"/>
          <p:nvPr/>
        </p:nvSpPr>
        <p:spPr>
          <a:xfrm>
            <a:off x="6001341" y="2569946"/>
            <a:ext cx="5573486" cy="239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bg2"/>
                </a:solidFill>
                <a:cs typeface="Arial"/>
                <a:sym typeface="Arial"/>
              </a:rPr>
              <a:t>Our Strength is Our Team</a:t>
            </a:r>
          </a:p>
          <a:p>
            <a:pPr marL="438150" indent="-2857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FF0000"/>
                </a:solidFill>
                <a:cs typeface="Arial"/>
                <a:sym typeface="Arial"/>
              </a:rPr>
              <a:t>Implement high quality, relevant, and engaging materials and professional learning in all core content areas</a:t>
            </a:r>
          </a:p>
          <a:p>
            <a:pPr marL="438150" indent="-2857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FF0000"/>
                </a:solidFill>
                <a:cs typeface="Arial"/>
                <a:sym typeface="Arial"/>
              </a:rPr>
              <a:t>Retain effective staff while training and promoting from within </a:t>
            </a:r>
          </a:p>
          <a:p>
            <a:pPr lvl="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bg2"/>
                </a:solidFill>
                <a:cs typeface="Arial"/>
                <a:sym typeface="Arial"/>
              </a:rPr>
              <a:t>Our Responsibility Is Shared</a:t>
            </a:r>
          </a:p>
          <a:p>
            <a:pPr marL="171450" indent="-1714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 stakeholder knowledge of school data and how to assist</a:t>
            </a:r>
          </a:p>
          <a:p>
            <a:pPr marL="171450" indent="-17145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 communication and partnerships with stakeholders </a:t>
            </a:r>
            <a:endParaRPr lang="en-US" sz="14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bg2"/>
                </a:solidFill>
                <a:cs typeface="Arial"/>
                <a:sym typeface="Arial"/>
              </a:rPr>
              <a:t>Our School Is Efficient &amp; Effective</a:t>
            </a:r>
          </a:p>
          <a:p>
            <a:pPr marL="285750" lvl="0" indent="-2857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FF0000"/>
                </a:solidFill>
                <a:cs typeface="Arial"/>
                <a:sym typeface="Arial"/>
              </a:rPr>
              <a:t>Maximize facility usage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38710-FA7E-C908-6CC0-88F5391A9E99}"/>
              </a:ext>
            </a:extLst>
          </p:cNvPr>
          <p:cNvSpPr txBox="1"/>
          <p:nvPr/>
        </p:nvSpPr>
        <p:spPr>
          <a:xfrm>
            <a:off x="138832" y="1944714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7D539-2B7B-0504-5D49-B36ADE540190}"/>
              </a:ext>
            </a:extLst>
          </p:cNvPr>
          <p:cNvSpPr txBox="1"/>
          <p:nvPr/>
        </p:nvSpPr>
        <p:spPr>
          <a:xfrm>
            <a:off x="5652998" y="1958285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  <p:sp>
        <p:nvSpPr>
          <p:cNvPr id="4" name="Google Shape;819;p103">
            <a:extLst>
              <a:ext uri="{FF2B5EF4-FFF2-40B4-BE49-F238E27FC236}">
                <a16:creationId xmlns:a16="http://schemas.microsoft.com/office/drawing/2014/main" id="{2359A690-6008-DAFB-43C9-D8543523E57A}"/>
              </a:ext>
            </a:extLst>
          </p:cNvPr>
          <p:cNvSpPr txBox="1"/>
          <p:nvPr/>
        </p:nvSpPr>
        <p:spPr>
          <a:xfrm>
            <a:off x="272143" y="2569946"/>
            <a:ext cx="5365551" cy="331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Increasing Teacher knowledge of Standards </a:t>
            </a:r>
            <a:endParaRPr lang="en-US" sz="14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Increase student knowledge in numbers and operations domain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 support to students and stakeholders in need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student attendance and decrease suspension rate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Teacher knowledge of IB Program</a:t>
            </a: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Continue to provide clubs and extra curricular activities </a:t>
            </a:r>
          </a:p>
          <a:p>
            <a:pPr marL="323850" indent="-17145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defRPr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07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/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608" y="1482226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At our next meeting we will: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Vote on the 2025-2030 Strategic Plan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Rank our 2025-2030 Strategic Objectives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Begin the discussion of the 2026-2027 budget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CA484-E16A-63C4-B28C-CA7C944D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99F6-D546-F96F-7323-91804FD45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Information Items</a:t>
            </a:r>
          </a:p>
        </p:txBody>
      </p:sp>
    </p:spTree>
    <p:extLst>
      <p:ext uri="{BB962C8B-B14F-4D97-AF65-F5344CB8AC3E}">
        <p14:creationId xmlns:p14="http://schemas.microsoft.com/office/powerpoint/2010/main" val="401277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563FF-BF66-C36C-0357-55A264EC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45F0-5571-7B65-3568-9D33DF49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80" y="809402"/>
            <a:ext cx="9800064" cy="1641190"/>
          </a:xfrm>
        </p:spPr>
        <p:txBody>
          <a:bodyPr anchor="ctr">
            <a:normAutofit/>
          </a:bodyPr>
          <a:lstStyle/>
          <a:p>
            <a:r>
              <a:rPr lang="en-US" dirty="0"/>
              <a:t>Principal’s Report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FD47F9-74B6-BDE9-FFFC-B69B4B60A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86AC8-BC5E-B64D-88AB-5A12529C0DD3}"/>
              </a:ext>
            </a:extLst>
          </p:cNvPr>
          <p:cNvSpPr txBox="1"/>
          <p:nvPr/>
        </p:nvSpPr>
        <p:spPr>
          <a:xfrm>
            <a:off x="786384" y="2093976"/>
            <a:ext cx="8631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IB Authorization Visit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Manor safe for Facilities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Testing the week of 12/8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West Manor placed 3</a:t>
            </a:r>
            <a:r>
              <a:rPr lang="en-US" baseline="30000" dirty="0"/>
              <a:t>rd</a:t>
            </a:r>
            <a:r>
              <a:rPr lang="en-US" dirty="0"/>
              <a:t> in the state for the Prodigy challenge in August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13 West Manor Students celebrated as LEAD Community Champions </a:t>
            </a:r>
          </a:p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440D8-5B54-5E1F-691B-87EDD8A0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4FE9-AAE3-97EB-913D-233DDEEC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2766218"/>
            <a:ext cx="980006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Cluster Advisory Team Report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D2C4C09-2CBF-0661-1B5B-435838BDE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ECB93-75C4-8DE5-D23D-84A42AF1C4DD}"/>
              </a:ext>
            </a:extLst>
          </p:cNvPr>
          <p:cNvSpPr txBox="1"/>
          <p:nvPr/>
        </p:nvSpPr>
        <p:spPr>
          <a:xfrm>
            <a:off x="548268" y="3807502"/>
            <a:ext cx="7921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Next meeting 11/18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Priorities will be set based on Cluster Key Performance indicators (ELA, 8</a:t>
            </a:r>
            <a:r>
              <a:rPr lang="en-US" sz="2800" baseline="30000" dirty="0"/>
              <a:t>th</a:t>
            </a:r>
            <a:r>
              <a:rPr lang="en-US" sz="2800" dirty="0"/>
              <a:t> Grade Math &amp; Attendance </a:t>
            </a:r>
          </a:p>
        </p:txBody>
      </p:sp>
    </p:spTree>
    <p:extLst>
      <p:ext uri="{BB962C8B-B14F-4D97-AF65-F5344CB8AC3E}">
        <p14:creationId xmlns:p14="http://schemas.microsoft.com/office/powerpoint/2010/main" val="2905847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4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kumimoji="0" lang="en-US" sz="4266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APS Forward 2040: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Reshaping the Future of Education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Taskforce Meetings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May 8, 2025 - 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9"/>
              </a:rPr>
              <a:t>Presentation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August 5, 2025- 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10"/>
              </a:rPr>
              <a:t>Presentation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Upcoming Public Meetings</a:t>
            </a:r>
          </a:p>
          <a:p>
            <a:pPr marL="228611" marR="0" lvl="0" indent="228611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October 20</a:t>
            </a:r>
          </a:p>
          <a:p>
            <a:pPr marL="228611" marR="0" lvl="0" indent="228611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November 10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Virtual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– at Noon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In-person</a:t>
            </a: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at 6PM at CLL (130 Trinity Ave)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42" normalizeH="0" baseline="0" noProof="0">
                <a:ln>
                  <a:solidFill>
                    <a:srgbClr val="D8031C"/>
                  </a:solidFill>
                </a:ln>
                <a:solidFill>
                  <a:srgbClr val="C0C0C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8A8D-A8B4-2654-412C-B52DD587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A53-4990-8C37-3A24-03C731B7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172117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D38-302C-4E28-698F-2EC0F40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1" y="326424"/>
            <a:ext cx="5181600" cy="803734"/>
          </a:xfrm>
        </p:spPr>
        <p:txBody>
          <a:bodyPr anchor="t"/>
          <a:lstStyle/>
          <a:p>
            <a:r>
              <a:rPr lang="en-US" b="1"/>
              <a:t>Action Items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9EAFABC-B9D4-53F6-9EFF-2216CD185FE3}"/>
              </a:ext>
            </a:extLst>
          </p:cNvPr>
          <p:cNvSpPr/>
          <p:nvPr/>
        </p:nvSpPr>
        <p:spPr>
          <a:xfrm flipH="1">
            <a:off x="6561762" y="-10160"/>
            <a:ext cx="5630238" cy="6868160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45863-530E-16BC-B1F1-C027C3B596B9}"/>
              </a:ext>
            </a:extLst>
          </p:cNvPr>
          <p:cNvSpPr txBox="1"/>
          <p:nvPr/>
        </p:nvSpPr>
        <p:spPr>
          <a:xfrm>
            <a:off x="207161" y="2084832"/>
            <a:ext cx="71405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Approval of Agenda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Approval of Previous Minutes 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B9068F5-6B12-A5D2-1BF4-160099A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61" y="6061753"/>
            <a:ext cx="1652043" cy="6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127590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52E-BDCC-187C-E37B-551B2B85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" y="1941286"/>
            <a:ext cx="9916886" cy="2387600"/>
          </a:xfrm>
        </p:spPr>
        <p:txBody>
          <a:bodyPr>
            <a:noAutofit/>
          </a:bodyPr>
          <a:lstStyle/>
          <a:p>
            <a:r>
              <a:rPr lang="en-US" sz="4400">
                <a:latin typeface="Montserrat ExtraBold" panose="00000900000000000000" pitchFamily="50" charset="0"/>
              </a:rPr>
              <a:t>Continuing the</a:t>
            </a:r>
            <a:br>
              <a:rPr lang="en-US" sz="4400">
                <a:latin typeface="Montserrat ExtraBold" panose="00000900000000000000" pitchFamily="50" charset="0"/>
              </a:rPr>
            </a:br>
            <a:r>
              <a:rPr lang="en-US" sz="4400" b="1">
                <a:latin typeface="Montserrat ExtraBold" panose="00000900000000000000" pitchFamily="50" charset="0"/>
              </a:rPr>
              <a:t>2025-2030</a:t>
            </a:r>
            <a:r>
              <a:rPr lang="en-US" sz="4400">
                <a:latin typeface="Montserrat ExtraBold" panose="00000900000000000000" pitchFamily="50" charset="0"/>
              </a:rPr>
              <a:t> </a:t>
            </a:r>
            <a:r>
              <a:rPr lang="en-US" sz="4400" b="1">
                <a:latin typeface="Montserrat ExtraBold" panose="00000900000000000000" pitchFamily="50" charset="0"/>
              </a:rPr>
              <a:t>School Strategic Plan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10050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9"/>
          <p:cNvSpPr txBox="1"/>
          <p:nvPr/>
        </p:nvSpPr>
        <p:spPr>
          <a:xfrm>
            <a:off x="255141" y="133565"/>
            <a:ext cx="11673155" cy="530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</a:rPr>
              <a:t>School Strategic Planning Overview</a:t>
            </a:r>
            <a:endParaRPr kumimoji="0" sz="3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Purpose</a:t>
            </a:r>
            <a:endParaRPr lang="en-US" sz="2700" b="1" u="sng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cascade the district strategic plan to the school level, while grounding our focus in the school’s Continuous Improvement Plan. This will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alignment, reduce confusion, and simplify our efforts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>
                <a:solidFill>
                  <a:srgbClr val="000000"/>
                </a:solidFill>
                <a:latin typeface="Arial"/>
              </a:rPr>
              <a:t>O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 school’s 2030 Strategic Goals and Objectives should be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updated, approved and ranked by January 2026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Schools will focus on the strategies as part of FY27 Budget and Continuous Improvement Plan processes.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7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9043DAF-AEED-54FE-1023-D166B7476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871779" y="1176016"/>
            <a:ext cx="9858598" cy="55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592630-CD62-5174-6753-A006DA67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Google Shape;727;p98">
            <a:extLst>
              <a:ext uri="{FF2B5EF4-FFF2-40B4-BE49-F238E27FC236}">
                <a16:creationId xmlns:a16="http://schemas.microsoft.com/office/drawing/2014/main" id="{EE8A33F9-BE9F-4904-9D30-92F7D154CC79}"/>
              </a:ext>
            </a:extLst>
          </p:cNvPr>
          <p:cNvSpPr txBox="1"/>
          <p:nvPr/>
        </p:nvSpPr>
        <p:spPr>
          <a:xfrm>
            <a:off x="0" y="0"/>
            <a:ext cx="10591800" cy="5847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2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Revisiting the APS 2025-2030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Strategic Plan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5A6A1-2EFF-160C-6BC0-DE3E503746EA}"/>
              </a:ext>
            </a:extLst>
          </p:cNvPr>
          <p:cNvSpPr/>
          <p:nvPr/>
        </p:nvSpPr>
        <p:spPr>
          <a:xfrm>
            <a:off x="0" y="5769428"/>
            <a:ext cx="762000" cy="10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9;p97">
            <a:extLst>
              <a:ext uri="{FF2B5EF4-FFF2-40B4-BE49-F238E27FC236}">
                <a16:creationId xmlns:a16="http://schemas.microsoft.com/office/drawing/2014/main" id="{EAFA286B-3C33-D518-7388-3BC17B6AC3DE}"/>
              </a:ext>
            </a:extLst>
          </p:cNvPr>
          <p:cNvSpPr txBox="1"/>
          <p:nvPr/>
        </p:nvSpPr>
        <p:spPr>
          <a:xfrm>
            <a:off x="1806000" y="672391"/>
            <a:ext cx="8580000" cy="7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GO Team’s Focus (Governance)</a:t>
            </a:r>
            <a:endParaRPr kumimoji="0" sz="4000" b="0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00780-D9C6-CC64-8149-3BDE9A08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7" y="1799216"/>
            <a:ext cx="9892374" cy="38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/>
          <p:cNvSpPr txBox="1"/>
          <p:nvPr/>
        </p:nvSpPr>
        <p:spPr>
          <a:xfrm>
            <a:off x="152400" y="114779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</a:t>
            </a:r>
            <a:r>
              <a:rPr lang="en-US" sz="2700" b="1" u="sng" kern="0">
                <a:solidFill>
                  <a:schemeClr val="accent1"/>
                </a:solidFill>
                <a:latin typeface="Montserrat ExtraBold" panose="00000900000000000000" pitchFamily="50" charset="0"/>
                <a:cs typeface="Arial"/>
                <a:sym typeface="Arial"/>
              </a:rPr>
              <a:t> Overview</a:t>
            </a:r>
            <a:endParaRPr kumimoji="0" sz="1100" b="1" i="0" u="sng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/>
          <p:cNvSpPr txBox="1"/>
          <p:nvPr/>
        </p:nvSpPr>
        <p:spPr>
          <a:xfrm>
            <a:off x="1126748" y="991167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/>
          <p:cNvSpPr/>
          <p:nvPr/>
        </p:nvSpPr>
        <p:spPr>
          <a:xfrm>
            <a:off x="324725" y="90981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/>
          <p:cNvSpPr txBox="1"/>
          <p:nvPr/>
        </p:nvSpPr>
        <p:spPr>
          <a:xfrm>
            <a:off x="439372" y="89277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/>
          <p:cNvSpPr txBox="1"/>
          <p:nvPr/>
        </p:nvSpPr>
        <p:spPr>
          <a:xfrm>
            <a:off x="1112248" y="3665603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/>
          <p:cNvSpPr/>
          <p:nvPr/>
        </p:nvSpPr>
        <p:spPr>
          <a:xfrm>
            <a:off x="341731" y="1736719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/>
          <p:cNvSpPr txBox="1"/>
          <p:nvPr/>
        </p:nvSpPr>
        <p:spPr>
          <a:xfrm>
            <a:off x="456378" y="1719678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/>
          <p:cNvSpPr/>
          <p:nvPr/>
        </p:nvSpPr>
        <p:spPr>
          <a:xfrm>
            <a:off x="341726" y="258077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/>
          <p:cNvSpPr txBox="1"/>
          <p:nvPr/>
        </p:nvSpPr>
        <p:spPr>
          <a:xfrm>
            <a:off x="456373" y="256373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/>
          <p:cNvSpPr txBox="1"/>
          <p:nvPr/>
        </p:nvSpPr>
        <p:spPr>
          <a:xfrm>
            <a:off x="1116114" y="4957479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/>
          <p:cNvSpPr/>
          <p:nvPr/>
        </p:nvSpPr>
        <p:spPr>
          <a:xfrm>
            <a:off x="324719" y="365869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/>
          <p:cNvSpPr txBox="1"/>
          <p:nvPr/>
        </p:nvSpPr>
        <p:spPr>
          <a:xfrm>
            <a:off x="439366" y="364165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/>
          <p:cNvSpPr txBox="1"/>
          <p:nvPr/>
        </p:nvSpPr>
        <p:spPr>
          <a:xfrm>
            <a:off x="1051966" y="498900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/>
          <p:cNvSpPr/>
          <p:nvPr/>
        </p:nvSpPr>
        <p:spPr>
          <a:xfrm>
            <a:off x="324719" y="491576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/>
          <p:cNvSpPr txBox="1"/>
          <p:nvPr/>
        </p:nvSpPr>
        <p:spPr>
          <a:xfrm>
            <a:off x="439366" y="489872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/>
          <p:cNvSpPr txBox="1"/>
          <p:nvPr/>
        </p:nvSpPr>
        <p:spPr>
          <a:xfrm>
            <a:off x="1112248" y="2517965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/>
          <p:cNvSpPr txBox="1"/>
          <p:nvPr/>
        </p:nvSpPr>
        <p:spPr>
          <a:xfrm>
            <a:off x="6208570" y="1133958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>
              <a:buClr>
                <a:srgbClr val="000000"/>
              </a:buClr>
              <a:buSzPts val="2000"/>
              <a:buFont typeface="Roboto"/>
              <a:buChar char="●"/>
              <a:defRPr/>
            </a:pPr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/>
          <p:cNvSpPr txBox="1"/>
          <p:nvPr/>
        </p:nvSpPr>
        <p:spPr>
          <a:xfrm>
            <a:off x="1126748" y="1842899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DC4EE-6798-F284-51A9-161BF6C00E2B}"/>
              </a:ext>
            </a:extLst>
          </p:cNvPr>
          <p:cNvSpPr/>
          <p:nvPr/>
        </p:nvSpPr>
        <p:spPr>
          <a:xfrm>
            <a:off x="6067771" y="1168988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0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6497BF"/>
      </a:hlink>
      <a:folHlink>
        <a:srgbClr val="F5CE3E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GO Team Meeting 3 of 3 Presentation Template.potx" id="{D2BE79FC-EB9D-40A4-893E-4F8DD9B6DA25}" vid="{F58CB7D0-6F89-43CE-B97A-383AA62644F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  <wetp:taskpane dockstate="right" visibility="0" width="525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1D33A99-7F47-41EA-A7D4-21691640AE35}">
  <we:reference id="WA200003052" version="7.0.0.0" store="Omex" storeType="OMEX"/>
  <we:alternateReferences>
    <we:reference id="WA200003052" version="7.0.0.0" store="WA20000305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E06EDC8-B6EA-43DD-B7E4-BB8EA3D5B27C}">
  <we:reference id="WA200003964" version="1.0.0.0" store="Omex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7" ma:contentTypeDescription="Create a new document." ma:contentTypeScope="" ma:versionID="49a3736735f4e819f291febb3bedce3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855dcde0c77e07dada3caa8565e98206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etingFocu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etingFocus" ma:index="22" nillable="true" ma:displayName="Brief Description" ma:description="If there was a specific topic covered in the meeting it will be listed here. " ma:format="Dropdown" ma:internalName="MeetingFocus">
      <xsd:simpleType>
        <xsd:restriction base="dms:Text">
          <xsd:maxLength value="255"/>
        </xsd:restriction>
      </xsd:simpleType>
    </xsd:element>
    <xsd:element name="_Flow_SignoffStatus" ma:index="24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6758a-e7f7-4029-9cdc-709c7a6ff021" xsi:nil="true"/>
    <lcf76f155ced4ddcb4097134ff3c332f xmlns="8dcae609-94e2-4108-915c-852935aa21ad">
      <Terms xmlns="http://schemas.microsoft.com/office/infopath/2007/PartnerControls"/>
    </lcf76f155ced4ddcb4097134ff3c332f>
    <SharedWithUsers xmlns="e136758a-e7f7-4029-9cdc-709c7a6ff021">
      <UserInfo>
        <DisplayName>Gipson, Chaundra</DisplayName>
        <AccountId>60</AccountId>
        <AccountType/>
      </UserInfo>
      <UserInfo>
        <DisplayName>Diane Jacobi</DisplayName>
        <AccountId>9</AccountId>
        <AccountType/>
      </UserInfo>
      <UserInfo>
        <DisplayName>Barnett, Carolyn</DisplayName>
        <AccountId>42</AccountId>
        <AccountType/>
      </UserInfo>
    </SharedWithUsers>
    <_Flow_SignoffStatus xmlns="8dcae609-94e2-4108-915c-852935aa21ad" xsi:nil="true"/>
    <MeetingFocus xmlns="8dcae609-94e2-4108-915c-852935aa21ad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9BA394-737F-4695-8961-3B802AB430B7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Mtg 3 of 3 Presentation Template</Template>
  <TotalTime>137</TotalTime>
  <Words>2214</Words>
  <Application>Microsoft Office PowerPoint</Application>
  <PresentationFormat>Widescreen</PresentationFormat>
  <Paragraphs>317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Calibri</vt:lpstr>
      <vt:lpstr>Georgia</vt:lpstr>
      <vt:lpstr>Karla</vt:lpstr>
      <vt:lpstr>Karla Medium</vt:lpstr>
      <vt:lpstr>Montserrat ExtraBold</vt:lpstr>
      <vt:lpstr>Play</vt:lpstr>
      <vt:lpstr>Poppins</vt:lpstr>
      <vt:lpstr>Poppins Bold</vt:lpstr>
      <vt:lpstr>Quattrocento Sans</vt:lpstr>
      <vt:lpstr>Roboto</vt:lpstr>
      <vt:lpstr>Sabon Next LT</vt:lpstr>
      <vt:lpstr>Segoe UI</vt:lpstr>
      <vt:lpstr>Tenorite</vt:lpstr>
      <vt:lpstr>Verdana</vt:lpstr>
      <vt:lpstr>Office Theme</vt:lpstr>
      <vt:lpstr>1_Office Theme</vt:lpstr>
      <vt:lpstr>West Manor Elementary GO Team Business Meeting #3</vt:lpstr>
      <vt:lpstr>Agenda</vt:lpstr>
      <vt:lpstr>Action Items</vt:lpstr>
      <vt:lpstr>Discussion Items</vt:lpstr>
      <vt:lpstr>Continuing the 2025-2030 School Strategic Plan Development Process</vt:lpstr>
      <vt:lpstr>PowerPoint Presentation</vt:lpstr>
      <vt:lpstr>PowerPoint Presentation</vt:lpstr>
      <vt:lpstr>PowerPoint Presentation</vt:lpstr>
      <vt:lpstr>PowerPoint Presentation</vt:lpstr>
      <vt:lpstr>In Our Last Meeting We…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Connecting the Strategic plan &amp;  Continuous Improvement Plan</vt:lpstr>
      <vt:lpstr>PowerPoint Presentation</vt:lpstr>
      <vt:lpstr>PowerPoint Presentation</vt:lpstr>
      <vt:lpstr> Guiding Questions: Are there any new “objectives” we must START to completely address our 2025-2030 Strategic Goals? Do we have 1-2 Objectives to support each Focus Area?  </vt:lpstr>
      <vt:lpstr>Where we’re going</vt:lpstr>
      <vt:lpstr>Information Items</vt:lpstr>
      <vt:lpstr>Principal’s Report </vt:lpstr>
      <vt:lpstr>Cluster Advisory Team Report</vt:lpstr>
      <vt:lpstr>PowerPoint Presentation</vt:lpstr>
      <vt:lpstr>Announcements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Jacobi</dc:creator>
  <cp:lastModifiedBy>Lawrence, Reginald</cp:lastModifiedBy>
  <cp:revision>3</cp:revision>
  <dcterms:created xsi:type="dcterms:W3CDTF">2025-10-09T16:04:49Z</dcterms:created>
  <dcterms:modified xsi:type="dcterms:W3CDTF">2025-11-06T14:04:18Z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1418700</vt:r8>
  </property>
</Properties>
</file>